
<file path=[Content_Types].xml><?xml version="1.0" encoding="utf-8"?>
<Types xmlns="http://schemas.openxmlformats.org/package/2006/content-types">
  <Default Extension="png" ContentType="image/png"/>
  <Default Extension="jpeg" ContentType="image/jpeg"/>
  <Default Extension="jpg&amp;ehk=o" ContentType="image/jpeg"/>
  <Default Extension="emf" ContentType="image/x-emf"/>
  <Default Extension="jpg&amp;ehk=" ContentType="image/jpeg"/>
  <Default Extension="rels" ContentType="application/vnd.openxmlformats-package.relationships+xml"/>
  <Default Extension="xml" ContentType="application/xml"/>
  <Default Extension="jpg&amp;ehk=JrXMrLI3YWuz09MzOYJDjw&amp;r=0&amp;pid=OfficeInsert" ContentType="image/jpeg"/>
  <Default Extension="jpeg&amp;ehk=j19CD2ln58SgqRrJ" ContentType="image/jpeg"/>
  <Default Extension="tiff" ContentType="image/tiff"/>
  <Default Extension="jpg&amp;ehk=FHgrnMEIKq7C"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Lst>
  <p:notesMasterIdLst>
    <p:notesMasterId r:id="rId31"/>
  </p:notesMasterIdLst>
  <p:sldIdLst>
    <p:sldId id="272" r:id="rId4"/>
    <p:sldId id="304" r:id="rId5"/>
    <p:sldId id="270" r:id="rId6"/>
    <p:sldId id="259" r:id="rId7"/>
    <p:sldId id="287" r:id="rId8"/>
    <p:sldId id="327" r:id="rId9"/>
    <p:sldId id="290" r:id="rId10"/>
    <p:sldId id="303" r:id="rId11"/>
    <p:sldId id="301" r:id="rId12"/>
    <p:sldId id="306" r:id="rId13"/>
    <p:sldId id="291" r:id="rId14"/>
    <p:sldId id="305" r:id="rId15"/>
    <p:sldId id="310" r:id="rId16"/>
    <p:sldId id="312" r:id="rId17"/>
    <p:sldId id="313" r:id="rId18"/>
    <p:sldId id="315" r:id="rId19"/>
    <p:sldId id="318" r:id="rId20"/>
    <p:sldId id="286" r:id="rId21"/>
    <p:sldId id="319" r:id="rId22"/>
    <p:sldId id="308" r:id="rId23"/>
    <p:sldId id="289" r:id="rId24"/>
    <p:sldId id="320" r:id="rId25"/>
    <p:sldId id="324" r:id="rId26"/>
    <p:sldId id="322" r:id="rId27"/>
    <p:sldId id="328" r:id="rId28"/>
    <p:sldId id="325" r:id="rId29"/>
    <p:sldId id="32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7" autoAdjust="0"/>
    <p:restoredTop sz="61951" autoAdjust="0"/>
  </p:normalViewPr>
  <p:slideViewPr>
    <p:cSldViewPr snapToGrid="0">
      <p:cViewPr varScale="1">
        <p:scale>
          <a:sx n="52" d="100"/>
          <a:sy n="52" d="100"/>
        </p:scale>
        <p:origin x="68"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dirty="0"/>
              <a:t>Model</a:t>
            </a:r>
            <a:r>
              <a:rPr lang="en-US" baseline="0" dirty="0"/>
              <a:t> Performance</a:t>
            </a:r>
            <a:endParaRPr lang="en-US" dirty="0"/>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Sheet1!$J$43</c:f>
              <c:strCache>
                <c:ptCount val="1"/>
                <c:pt idx="0">
                  <c:v>High Performing</c:v>
                </c:pt>
              </c:strCache>
            </c:strRef>
          </c:tx>
          <c:spPr>
            <a:ln w="38100" cap="flat" cmpd="dbl" algn="ctr">
              <a:solidFill>
                <a:schemeClr val="accent1"/>
              </a:solidFill>
              <a:miter lim="800000"/>
            </a:ln>
            <a:effectLst/>
          </c:spPr>
          <c:marker>
            <c:symbol val="none"/>
          </c:marker>
          <c:cat>
            <c:numRef>
              <c:f>Sheet1!$I$44:$I$209</c:f>
              <c:numCache>
                <c:formatCode>m/d/yyyy</c:formatCode>
                <c:ptCount val="1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numCache>
            </c:numRef>
          </c:cat>
          <c:val>
            <c:numRef>
              <c:f>Sheet1!$J$44:$J$209</c:f>
              <c:numCache>
                <c:formatCode>General</c:formatCode>
                <c:ptCount val="166"/>
                <c:pt idx="0">
                  <c:v>-8.074750468743991</c:v>
                </c:pt>
                <c:pt idx="1">
                  <c:v>-5.4552300182874163</c:v>
                </c:pt>
                <c:pt idx="2">
                  <c:v>-24.788097163155772</c:v>
                </c:pt>
                <c:pt idx="3">
                  <c:v>-2.5986662728495844</c:v>
                </c:pt>
                <c:pt idx="4">
                  <c:v>-20.962327298924258</c:v>
                </c:pt>
                <c:pt idx="5">
                  <c:v>-38.446170543922236</c:v>
                </c:pt>
                <c:pt idx="6">
                  <c:v>-11.342349605685314</c:v>
                </c:pt>
                <c:pt idx="7">
                  <c:v>0.67274703559925264</c:v>
                </c:pt>
                <c:pt idx="8">
                  <c:v>9.5270406712806288</c:v>
                </c:pt>
                <c:pt idx="9">
                  <c:v>28.216311626459891</c:v>
                </c:pt>
                <c:pt idx="10">
                  <c:v>26.736182998382116</c:v>
                </c:pt>
                <c:pt idx="11">
                  <c:v>26.664223106694561</c:v>
                </c:pt>
                <c:pt idx="12">
                  <c:v>35.517691620335697</c:v>
                </c:pt>
                <c:pt idx="13">
                  <c:v>44.820136378910533</c:v>
                </c:pt>
                <c:pt idx="14">
                  <c:v>27.914972918828234</c:v>
                </c:pt>
                <c:pt idx="15">
                  <c:v>43.527579599948552</c:v>
                </c:pt>
                <c:pt idx="16">
                  <c:v>54.077156474693247</c:v>
                </c:pt>
                <c:pt idx="17">
                  <c:v>73.776764822313652</c:v>
                </c:pt>
                <c:pt idx="18">
                  <c:v>88.637301603394349</c:v>
                </c:pt>
                <c:pt idx="19">
                  <c:v>118.10888686714569</c:v>
                </c:pt>
                <c:pt idx="20">
                  <c:v>133.02692412581439</c:v>
                </c:pt>
                <c:pt idx="21">
                  <c:v>136.23268039602837</c:v>
                </c:pt>
                <c:pt idx="22">
                  <c:v>134.38350892294676</c:v>
                </c:pt>
                <c:pt idx="23">
                  <c:v>125.62801717392381</c:v>
                </c:pt>
                <c:pt idx="24">
                  <c:v>143.64773517622527</c:v>
                </c:pt>
                <c:pt idx="25">
                  <c:v>125.21669332889914</c:v>
                </c:pt>
                <c:pt idx="26">
                  <c:v>151.19783299440667</c:v>
                </c:pt>
                <c:pt idx="27">
                  <c:v>154.85052909468945</c:v>
                </c:pt>
                <c:pt idx="28">
                  <c:v>156.31864246690446</c:v>
                </c:pt>
                <c:pt idx="29">
                  <c:v>181.86841442394035</c:v>
                </c:pt>
                <c:pt idx="30">
                  <c:v>168.95411176714799</c:v>
                </c:pt>
                <c:pt idx="31">
                  <c:v>152.24650994033661</c:v>
                </c:pt>
                <c:pt idx="32">
                  <c:v>174.48939023919465</c:v>
                </c:pt>
                <c:pt idx="33">
                  <c:v>162.42145228603857</c:v>
                </c:pt>
                <c:pt idx="34">
                  <c:v>162.07993756546108</c:v>
                </c:pt>
                <c:pt idx="35">
                  <c:v>150.37141664101583</c:v>
                </c:pt>
                <c:pt idx="36">
                  <c:v>142.49834762797931</c:v>
                </c:pt>
                <c:pt idx="37">
                  <c:v>140.71766062264203</c:v>
                </c:pt>
                <c:pt idx="38">
                  <c:v>159.24326371734543</c:v>
                </c:pt>
                <c:pt idx="39">
                  <c:v>165.23408744289387</c:v>
                </c:pt>
                <c:pt idx="40">
                  <c:v>156.02447246791638</c:v>
                </c:pt>
                <c:pt idx="41">
                  <c:v>165.38487555938161</c:v>
                </c:pt>
                <c:pt idx="42">
                  <c:v>188.02678153985016</c:v>
                </c:pt>
                <c:pt idx="43">
                  <c:v>175.91240043659826</c:v>
                </c:pt>
                <c:pt idx="44">
                  <c:v>168.89053175151452</c:v>
                </c:pt>
                <c:pt idx="45">
                  <c:v>192.88066859716912</c:v>
                </c:pt>
                <c:pt idx="46">
                  <c:v>184.06523939270491</c:v>
                </c:pt>
                <c:pt idx="47">
                  <c:v>164.26473474921954</c:v>
                </c:pt>
                <c:pt idx="48">
                  <c:v>186.80178429392015</c:v>
                </c:pt>
                <c:pt idx="49">
                  <c:v>184.08062495346718</c:v>
                </c:pt>
                <c:pt idx="50">
                  <c:v>201.83113450958709</c:v>
                </c:pt>
                <c:pt idx="51">
                  <c:v>214.25506194598171</c:v>
                </c:pt>
                <c:pt idx="52">
                  <c:v>223.4034132801238</c:v>
                </c:pt>
                <c:pt idx="53">
                  <c:v>235.61773230028115</c:v>
                </c:pt>
                <c:pt idx="54">
                  <c:v>231.69029308014379</c:v>
                </c:pt>
                <c:pt idx="55">
                  <c:v>236.45956007476292</c:v>
                </c:pt>
                <c:pt idx="56">
                  <c:v>265.60616766626413</c:v>
                </c:pt>
                <c:pt idx="57">
                  <c:v>289.51158329085609</c:v>
                </c:pt>
                <c:pt idx="58">
                  <c:v>272.86832558738075</c:v>
                </c:pt>
                <c:pt idx="59">
                  <c:v>277.79425064134057</c:v>
                </c:pt>
                <c:pt idx="60">
                  <c:v>295.68977110692009</c:v>
                </c:pt>
                <c:pt idx="61">
                  <c:v>284.92069004282166</c:v>
                </c:pt>
                <c:pt idx="62">
                  <c:v>301.52497741998201</c:v>
                </c:pt>
                <c:pt idx="63">
                  <c:v>285.10228294638881</c:v>
                </c:pt>
                <c:pt idx="64">
                  <c:v>280.69568841550443</c:v>
                </c:pt>
                <c:pt idx="65">
                  <c:v>302.6126191650016</c:v>
                </c:pt>
                <c:pt idx="66">
                  <c:v>310.28688604649716</c:v>
                </c:pt>
                <c:pt idx="67">
                  <c:v>291.2600050195864</c:v>
                </c:pt>
                <c:pt idx="68">
                  <c:v>303.10707953363118</c:v>
                </c:pt>
                <c:pt idx="69">
                  <c:v>333.02183114154718</c:v>
                </c:pt>
                <c:pt idx="70">
                  <c:v>334.01040220070797</c:v>
                </c:pt>
                <c:pt idx="71">
                  <c:v>327.31454458030635</c:v>
                </c:pt>
                <c:pt idx="72">
                  <c:v>351.59156575725899</c:v>
                </c:pt>
                <c:pt idx="73">
                  <c:v>370.8700008111411</c:v>
                </c:pt>
                <c:pt idx="74">
                  <c:v>376.49996762050887</c:v>
                </c:pt>
                <c:pt idx="75">
                  <c:v>376.19753871539905</c:v>
                </c:pt>
                <c:pt idx="76">
                  <c:v>390.70193832997603</c:v>
                </c:pt>
                <c:pt idx="77">
                  <c:v>416.17279779361502</c:v>
                </c:pt>
                <c:pt idx="78">
                  <c:v>421.20829458644596</c:v>
                </c:pt>
                <c:pt idx="79">
                  <c:v>439.54206039383445</c:v>
                </c:pt>
                <c:pt idx="80">
                  <c:v>445.91759171324924</c:v>
                </c:pt>
                <c:pt idx="81">
                  <c:v>436.35258611754324</c:v>
                </c:pt>
                <c:pt idx="82">
                  <c:v>463.17294215305526</c:v>
                </c:pt>
                <c:pt idx="83">
                  <c:v>476.01536571786227</c:v>
                </c:pt>
                <c:pt idx="84">
                  <c:v>456.97711559282459</c:v>
                </c:pt>
                <c:pt idx="85">
                  <c:v>445.00873405141641</c:v>
                </c:pt>
                <c:pt idx="86">
                  <c:v>458.77093356110475</c:v>
                </c:pt>
                <c:pt idx="87">
                  <c:v>485.59330963832042</c:v>
                </c:pt>
                <c:pt idx="88">
                  <c:v>483.63109444284851</c:v>
                </c:pt>
                <c:pt idx="89">
                  <c:v>467.94628741729258</c:v>
                </c:pt>
                <c:pt idx="90">
                  <c:v>495.84040022892532</c:v>
                </c:pt>
                <c:pt idx="91">
                  <c:v>520.13362371502762</c:v>
                </c:pt>
                <c:pt idx="92">
                  <c:v>520.19929171429465</c:v>
                </c:pt>
                <c:pt idx="93">
                  <c:v>533.61392591127992</c:v>
                </c:pt>
                <c:pt idx="94">
                  <c:v>514.09369125580952</c:v>
                </c:pt>
                <c:pt idx="95">
                  <c:v>497.15254641980107</c:v>
                </c:pt>
                <c:pt idx="96">
                  <c:v>520.83035298341611</c:v>
                </c:pt>
                <c:pt idx="97">
                  <c:v>516.93555205517441</c:v>
                </c:pt>
                <c:pt idx="98">
                  <c:v>508.72035972941819</c:v>
                </c:pt>
                <c:pt idx="99">
                  <c:v>528.82822541769315</c:v>
                </c:pt>
                <c:pt idx="100">
                  <c:v>512.05853250555958</c:v>
                </c:pt>
                <c:pt idx="101">
                  <c:v>534.16322381407701</c:v>
                </c:pt>
                <c:pt idx="102">
                  <c:v>542.58914183241484</c:v>
                </c:pt>
                <c:pt idx="103">
                  <c:v>550.12005378147126</c:v>
                </c:pt>
                <c:pt idx="104">
                  <c:v>552.3949515688787</c:v>
                </c:pt>
                <c:pt idx="105">
                  <c:v>572.96747101451319</c:v>
                </c:pt>
                <c:pt idx="106">
                  <c:v>580.38863782151361</c:v>
                </c:pt>
                <c:pt idx="107">
                  <c:v>561.3501503354438</c:v>
                </c:pt>
                <c:pt idx="108">
                  <c:v>544.39321953783622</c:v>
                </c:pt>
                <c:pt idx="109">
                  <c:v>558.15174160737683</c:v>
                </c:pt>
                <c:pt idx="110">
                  <c:v>553.79296242452358</c:v>
                </c:pt>
                <c:pt idx="111">
                  <c:v>561.49108112273461</c:v>
                </c:pt>
                <c:pt idx="112">
                  <c:v>549.26037305252351</c:v>
                </c:pt>
                <c:pt idx="113">
                  <c:v>554.35345398012066</c:v>
                </c:pt>
                <c:pt idx="114">
                  <c:v>576.72506804708166</c:v>
                </c:pt>
                <c:pt idx="115">
                  <c:v>573.118297681228</c:v>
                </c:pt>
                <c:pt idx="116">
                  <c:v>555.49218936411955</c:v>
                </c:pt>
                <c:pt idx="117">
                  <c:v>562.32332330104407</c:v>
                </c:pt>
                <c:pt idx="118">
                  <c:v>576.59128328859674</c:v>
                </c:pt>
                <c:pt idx="119">
                  <c:v>592.74963361269738</c:v>
                </c:pt>
                <c:pt idx="120">
                  <c:v>589.95185054816147</c:v>
                </c:pt>
                <c:pt idx="121">
                  <c:v>600.1068312934508</c:v>
                </c:pt>
                <c:pt idx="122">
                  <c:v>601.72358593497586</c:v>
                </c:pt>
                <c:pt idx="123">
                  <c:v>583.11973491858669</c:v>
                </c:pt>
                <c:pt idx="124">
                  <c:v>605.52499334780464</c:v>
                </c:pt>
                <c:pt idx="125">
                  <c:v>608.24526074998494</c:v>
                </c:pt>
                <c:pt idx="126">
                  <c:v>626.31567381601985</c:v>
                </c:pt>
                <c:pt idx="127">
                  <c:v>619.31760878680655</c:v>
                </c:pt>
                <c:pt idx="128">
                  <c:v>626.82279359501229</c:v>
                </c:pt>
                <c:pt idx="129">
                  <c:v>626.40110967631699</c:v>
                </c:pt>
                <c:pt idx="130">
                  <c:v>631.64814165078906</c:v>
                </c:pt>
                <c:pt idx="131">
                  <c:v>628.99368118452026</c:v>
                </c:pt>
                <c:pt idx="132">
                  <c:v>647.65674290846721</c:v>
                </c:pt>
                <c:pt idx="133">
                  <c:v>638.76467499456044</c:v>
                </c:pt>
                <c:pt idx="134">
                  <c:v>624.84931895729778</c:v>
                </c:pt>
                <c:pt idx="135">
                  <c:v>648.91891095397591</c:v>
                </c:pt>
                <c:pt idx="136">
                  <c:v>634.7590659769246</c:v>
                </c:pt>
                <c:pt idx="137">
                  <c:v>659.45368992087094</c:v>
                </c:pt>
                <c:pt idx="138">
                  <c:v>654.94639109125217</c:v>
                </c:pt>
                <c:pt idx="139">
                  <c:v>660.98911177533068</c:v>
                </c:pt>
                <c:pt idx="140">
                  <c:v>674.7105523137343</c:v>
                </c:pt>
                <c:pt idx="141">
                  <c:v>696.69362247861477</c:v>
                </c:pt>
                <c:pt idx="142">
                  <c:v>680.28080539879818</c:v>
                </c:pt>
                <c:pt idx="143">
                  <c:v>685.25168690878127</c:v>
                </c:pt>
                <c:pt idx="144">
                  <c:v>693.81385232094203</c:v>
                </c:pt>
                <c:pt idx="145">
                  <c:v>694.21720817697781</c:v>
                </c:pt>
                <c:pt idx="146">
                  <c:v>703.81361147756866</c:v>
                </c:pt>
                <c:pt idx="147">
                  <c:v>687.65755945576859</c:v>
                </c:pt>
                <c:pt idx="148">
                  <c:v>678.40580282157157</c:v>
                </c:pt>
                <c:pt idx="149">
                  <c:v>697.74590762467074</c:v>
                </c:pt>
                <c:pt idx="150">
                  <c:v>678.3492075724962</c:v>
                </c:pt>
                <c:pt idx="151">
                  <c:v>682.20519395963458</c:v>
                </c:pt>
                <c:pt idx="152">
                  <c:v>662.91439577705762</c:v>
                </c:pt>
                <c:pt idx="153">
                  <c:v>692.712157738065</c:v>
                </c:pt>
                <c:pt idx="154">
                  <c:v>710.91364688095211</c:v>
                </c:pt>
                <c:pt idx="155">
                  <c:v>695.50363912580713</c:v>
                </c:pt>
                <c:pt idx="156">
                  <c:v>682.11145662355545</c:v>
                </c:pt>
                <c:pt idx="157">
                  <c:v>683.16131093895251</c:v>
                </c:pt>
                <c:pt idx="158">
                  <c:v>676.70385244719296</c:v>
                </c:pt>
                <c:pt idx="159">
                  <c:v>692.0142077199032</c:v>
                </c:pt>
                <c:pt idx="160">
                  <c:v>698.66493647250707</c:v>
                </c:pt>
                <c:pt idx="161">
                  <c:v>714.66193384206224</c:v>
                </c:pt>
                <c:pt idx="162">
                  <c:v>730.11091161453066</c:v>
                </c:pt>
                <c:pt idx="163">
                  <c:v>736.85656675762618</c:v>
                </c:pt>
                <c:pt idx="164">
                  <c:v>728.01765766329333</c:v>
                </c:pt>
                <c:pt idx="165">
                  <c:v>753.82514076390839</c:v>
                </c:pt>
              </c:numCache>
            </c:numRef>
          </c:val>
          <c:smooth val="0"/>
          <c:extLst>
            <c:ext xmlns:c16="http://schemas.microsoft.com/office/drawing/2014/chart" uri="{C3380CC4-5D6E-409C-BE32-E72D297353CC}">
              <c16:uniqueId val="{00000000-09B0-4A93-B7F0-CC4197FCCEA8}"/>
            </c:ext>
          </c:extLst>
        </c:ser>
        <c:ser>
          <c:idx val="1"/>
          <c:order val="1"/>
          <c:tx>
            <c:strRef>
              <c:f>Sheet1!$K$43</c:f>
              <c:strCache>
                <c:ptCount val="1"/>
                <c:pt idx="0">
                  <c:v>Low Performing</c:v>
                </c:pt>
              </c:strCache>
            </c:strRef>
          </c:tx>
          <c:spPr>
            <a:ln w="38100" cap="flat" cmpd="dbl" algn="ctr">
              <a:solidFill>
                <a:schemeClr val="accent3"/>
              </a:solidFill>
              <a:miter lim="800000"/>
            </a:ln>
            <a:effectLst/>
          </c:spPr>
          <c:marker>
            <c:symbol val="none"/>
          </c:marker>
          <c:cat>
            <c:numRef>
              <c:f>Sheet1!$I$44:$I$209</c:f>
              <c:numCache>
                <c:formatCode>m/d/yyyy</c:formatCode>
                <c:ptCount val="1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numCache>
            </c:numRef>
          </c:cat>
          <c:val>
            <c:numRef>
              <c:f>Sheet1!$K$44:$K$209</c:f>
              <c:numCache>
                <c:formatCode>General</c:formatCode>
                <c:ptCount val="166"/>
                <c:pt idx="0">
                  <c:v>0.23366654798902831</c:v>
                </c:pt>
                <c:pt idx="1">
                  <c:v>5.8536312557827479</c:v>
                </c:pt>
                <c:pt idx="2">
                  <c:v>14.079467238411034</c:v>
                </c:pt>
                <c:pt idx="3">
                  <c:v>14.160162394113643</c:v>
                </c:pt>
                <c:pt idx="4">
                  <c:v>16.623163051937301</c:v>
                </c:pt>
                <c:pt idx="5">
                  <c:v>23.538284625098591</c:v>
                </c:pt>
                <c:pt idx="6">
                  <c:v>30.987608267583532</c:v>
                </c:pt>
                <c:pt idx="7">
                  <c:v>31.366951775796874</c:v>
                </c:pt>
                <c:pt idx="8">
                  <c:v>29.364772687031572</c:v>
                </c:pt>
                <c:pt idx="9">
                  <c:v>29.443679264885461</c:v>
                </c:pt>
                <c:pt idx="10">
                  <c:v>24.265383089458723</c:v>
                </c:pt>
                <c:pt idx="11">
                  <c:v>19.267646741912849</c:v>
                </c:pt>
                <c:pt idx="12">
                  <c:v>24.113256372947973</c:v>
                </c:pt>
                <c:pt idx="13">
                  <c:v>20.493783679105228</c:v>
                </c:pt>
                <c:pt idx="14">
                  <c:v>25.328867862951011</c:v>
                </c:pt>
                <c:pt idx="15">
                  <c:v>20.494072687048863</c:v>
                </c:pt>
                <c:pt idx="16">
                  <c:v>25.000609280764323</c:v>
                </c:pt>
                <c:pt idx="17">
                  <c:v>30.49918957333395</c:v>
                </c:pt>
                <c:pt idx="18">
                  <c:v>36.048314498388947</c:v>
                </c:pt>
                <c:pt idx="19">
                  <c:v>34.64394258515788</c:v>
                </c:pt>
                <c:pt idx="20">
                  <c:v>39.780582436964984</c:v>
                </c:pt>
                <c:pt idx="21">
                  <c:v>39.94344421560794</c:v>
                </c:pt>
                <c:pt idx="22">
                  <c:v>46.917800160560276</c:v>
                </c:pt>
                <c:pt idx="23">
                  <c:v>51.719098761894763</c:v>
                </c:pt>
                <c:pt idx="24">
                  <c:v>56.582161585633386</c:v>
                </c:pt>
                <c:pt idx="25">
                  <c:v>62.257300036834629</c:v>
                </c:pt>
                <c:pt idx="26">
                  <c:v>66.56691221742615</c:v>
                </c:pt>
                <c:pt idx="27">
                  <c:v>62.684484160652488</c:v>
                </c:pt>
                <c:pt idx="28">
                  <c:v>59.979438764092436</c:v>
                </c:pt>
                <c:pt idx="29">
                  <c:v>60.298173336290553</c:v>
                </c:pt>
                <c:pt idx="30">
                  <c:v>64.179922539488331</c:v>
                </c:pt>
                <c:pt idx="31">
                  <c:v>66.383411958343473</c:v>
                </c:pt>
                <c:pt idx="32">
                  <c:v>70.905729617583432</c:v>
                </c:pt>
                <c:pt idx="33">
                  <c:v>79.013954746692704</c:v>
                </c:pt>
                <c:pt idx="34">
                  <c:v>76.854568613519675</c:v>
                </c:pt>
                <c:pt idx="35">
                  <c:v>73.965054513191362</c:v>
                </c:pt>
                <c:pt idx="36">
                  <c:v>78.53131679311376</c:v>
                </c:pt>
                <c:pt idx="37">
                  <c:v>82.520671585810277</c:v>
                </c:pt>
                <c:pt idx="38">
                  <c:v>77.306393169234212</c:v>
                </c:pt>
                <c:pt idx="39">
                  <c:v>75.433849340079561</c:v>
                </c:pt>
                <c:pt idx="40">
                  <c:v>80.128792005555681</c:v>
                </c:pt>
                <c:pt idx="41">
                  <c:v>84.48095807262446</c:v>
                </c:pt>
                <c:pt idx="42">
                  <c:v>86.028087286338845</c:v>
                </c:pt>
                <c:pt idx="43">
                  <c:v>83.921412493804667</c:v>
                </c:pt>
                <c:pt idx="44">
                  <c:v>84.449959617180227</c:v>
                </c:pt>
                <c:pt idx="45">
                  <c:v>86.414575949292527</c:v>
                </c:pt>
                <c:pt idx="46">
                  <c:v>92.480482586357169</c:v>
                </c:pt>
                <c:pt idx="47">
                  <c:v>88.006988196725615</c:v>
                </c:pt>
                <c:pt idx="48">
                  <c:v>93.714173237371881</c:v>
                </c:pt>
                <c:pt idx="49">
                  <c:v>101.5352008041352</c:v>
                </c:pt>
                <c:pt idx="50">
                  <c:v>98.573274269115345</c:v>
                </c:pt>
                <c:pt idx="51">
                  <c:v>96.941726725566042</c:v>
                </c:pt>
                <c:pt idx="52">
                  <c:v>94.151109398170036</c:v>
                </c:pt>
                <c:pt idx="53">
                  <c:v>91.577553224778327</c:v>
                </c:pt>
                <c:pt idx="54">
                  <c:v>89.908322479791892</c:v>
                </c:pt>
                <c:pt idx="55">
                  <c:v>91.002462556312963</c:v>
                </c:pt>
                <c:pt idx="56">
                  <c:v>97.978213670628719</c:v>
                </c:pt>
                <c:pt idx="57">
                  <c:v>101.90831080258346</c:v>
                </c:pt>
                <c:pt idx="58">
                  <c:v>97.852490826231758</c:v>
                </c:pt>
                <c:pt idx="59">
                  <c:v>104.88305500681716</c:v>
                </c:pt>
                <c:pt idx="60">
                  <c:v>99.298376431355194</c:v>
                </c:pt>
                <c:pt idx="61">
                  <c:v>99.631637848011906</c:v>
                </c:pt>
                <c:pt idx="62">
                  <c:v>104.17670102421643</c:v>
                </c:pt>
                <c:pt idx="63">
                  <c:v>110.37120395032296</c:v>
                </c:pt>
                <c:pt idx="64">
                  <c:v>108.41377258331383</c:v>
                </c:pt>
                <c:pt idx="65">
                  <c:v>104.26735104881919</c:v>
                </c:pt>
                <c:pt idx="66">
                  <c:v>104.61683868327889</c:v>
                </c:pt>
                <c:pt idx="67">
                  <c:v>103.56840719424947</c:v>
                </c:pt>
                <c:pt idx="68">
                  <c:v>102.22172223590623</c:v>
                </c:pt>
                <c:pt idx="69">
                  <c:v>109.18502175096059</c:v>
                </c:pt>
                <c:pt idx="70">
                  <c:v>114.1210883134798</c:v>
                </c:pt>
                <c:pt idx="71">
                  <c:v>110.65613902695674</c:v>
                </c:pt>
                <c:pt idx="72">
                  <c:v>110.61543487032192</c:v>
                </c:pt>
                <c:pt idx="73">
                  <c:v>106.97959185631836</c:v>
                </c:pt>
                <c:pt idx="74">
                  <c:v>115.15157082086586</c:v>
                </c:pt>
                <c:pt idx="75">
                  <c:v>123.17971508027513</c:v>
                </c:pt>
                <c:pt idx="76">
                  <c:v>120.26359773767474</c:v>
                </c:pt>
                <c:pt idx="77">
                  <c:v>114.96811688400759</c:v>
                </c:pt>
                <c:pt idx="78">
                  <c:v>116.17711050052812</c:v>
                </c:pt>
                <c:pt idx="79">
                  <c:v>112.77285272029661</c:v>
                </c:pt>
                <c:pt idx="80">
                  <c:v>108.17276623710607</c:v>
                </c:pt>
                <c:pt idx="81">
                  <c:v>107.22190490996501</c:v>
                </c:pt>
                <c:pt idx="82">
                  <c:v>108.21447683465351</c:v>
                </c:pt>
                <c:pt idx="83">
                  <c:v>110.64122441739907</c:v>
                </c:pt>
                <c:pt idx="84">
                  <c:v>118.74620851955011</c:v>
                </c:pt>
                <c:pt idx="85">
                  <c:v>122.67343680404269</c:v>
                </c:pt>
                <c:pt idx="86">
                  <c:v>123.37891145318349</c:v>
                </c:pt>
                <c:pt idx="87">
                  <c:v>127.76268464694205</c:v>
                </c:pt>
                <c:pt idx="88">
                  <c:v>124.4881934984471</c:v>
                </c:pt>
                <c:pt idx="89">
                  <c:v>121.78235549376497</c:v>
                </c:pt>
                <c:pt idx="90">
                  <c:v>116.30016770227272</c:v>
                </c:pt>
                <c:pt idx="91">
                  <c:v>117.47065306047632</c:v>
                </c:pt>
                <c:pt idx="92">
                  <c:v>111.90514266444933</c:v>
                </c:pt>
                <c:pt idx="93">
                  <c:v>110.79235182995541</c:v>
                </c:pt>
                <c:pt idx="94">
                  <c:v>108.85502240173487</c:v>
                </c:pt>
                <c:pt idx="95">
                  <c:v>107.18590432643127</c:v>
                </c:pt>
                <c:pt idx="96">
                  <c:v>104.66234632300711</c:v>
                </c:pt>
                <c:pt idx="97">
                  <c:v>102.19494916860275</c:v>
                </c:pt>
                <c:pt idx="98">
                  <c:v>96.786002355185076</c:v>
                </c:pt>
                <c:pt idx="99">
                  <c:v>101.89028982188871</c:v>
                </c:pt>
                <c:pt idx="100">
                  <c:v>98.408093740930624</c:v>
                </c:pt>
                <c:pt idx="101">
                  <c:v>102.34796268879479</c:v>
                </c:pt>
                <c:pt idx="102">
                  <c:v>99.378856925115372</c:v>
                </c:pt>
                <c:pt idx="103">
                  <c:v>106.36179494662748</c:v>
                </c:pt>
                <c:pt idx="104">
                  <c:v>105.54998283946419</c:v>
                </c:pt>
                <c:pt idx="105">
                  <c:v>101.28566735276068</c:v>
                </c:pt>
                <c:pt idx="106">
                  <c:v>100.81989685125903</c:v>
                </c:pt>
                <c:pt idx="107">
                  <c:v>95.8742535969849</c:v>
                </c:pt>
                <c:pt idx="108">
                  <c:v>97.289412674159252</c:v>
                </c:pt>
                <c:pt idx="109">
                  <c:v>101.64828307210867</c:v>
                </c:pt>
                <c:pt idx="110">
                  <c:v>96.271508276072879</c:v>
                </c:pt>
                <c:pt idx="111">
                  <c:v>91.717923334604677</c:v>
                </c:pt>
                <c:pt idx="112">
                  <c:v>99.498780376517701</c:v>
                </c:pt>
                <c:pt idx="113">
                  <c:v>98.385710119546857</c:v>
                </c:pt>
                <c:pt idx="114">
                  <c:v>96.952357925152882</c:v>
                </c:pt>
                <c:pt idx="115">
                  <c:v>103.4652414529403</c:v>
                </c:pt>
                <c:pt idx="116">
                  <c:v>98.842561950148834</c:v>
                </c:pt>
                <c:pt idx="117">
                  <c:v>96.628863202950598</c:v>
                </c:pt>
                <c:pt idx="118">
                  <c:v>99.717865857116095</c:v>
                </c:pt>
                <c:pt idx="119">
                  <c:v>100.87128312584242</c:v>
                </c:pt>
                <c:pt idx="120">
                  <c:v>100.12600101095543</c:v>
                </c:pt>
                <c:pt idx="121">
                  <c:v>105.28778576525367</c:v>
                </c:pt>
                <c:pt idx="122">
                  <c:v>101.78927062671083</c:v>
                </c:pt>
                <c:pt idx="123">
                  <c:v>106.14554573830624</c:v>
                </c:pt>
                <c:pt idx="124">
                  <c:v>107.26632548981833</c:v>
                </c:pt>
                <c:pt idx="125">
                  <c:v>103.381760442745</c:v>
                </c:pt>
                <c:pt idx="126">
                  <c:v>102.9194169826703</c:v>
                </c:pt>
                <c:pt idx="127">
                  <c:v>105.29505176729464</c:v>
                </c:pt>
                <c:pt idx="128">
                  <c:v>106.37350631308735</c:v>
                </c:pt>
                <c:pt idx="129">
                  <c:v>107.69622966149961</c:v>
                </c:pt>
                <c:pt idx="130">
                  <c:v>112.06890926783946</c:v>
                </c:pt>
                <c:pt idx="131">
                  <c:v>108.84838662600617</c:v>
                </c:pt>
                <c:pt idx="132">
                  <c:v>112.78001514268543</c:v>
                </c:pt>
                <c:pt idx="133">
                  <c:v>110.84938778786874</c:v>
                </c:pt>
                <c:pt idx="134">
                  <c:v>105.2700906234093</c:v>
                </c:pt>
                <c:pt idx="135">
                  <c:v>102.39585746088743</c:v>
                </c:pt>
                <c:pt idx="136">
                  <c:v>108.62132676336365</c:v>
                </c:pt>
                <c:pt idx="137">
                  <c:v>104.81473808783691</c:v>
                </c:pt>
                <c:pt idx="138">
                  <c:v>108.89358165102016</c:v>
                </c:pt>
                <c:pt idx="139">
                  <c:v>104.84007340646701</c:v>
                </c:pt>
                <c:pt idx="140">
                  <c:v>103.16504329014097</c:v>
                </c:pt>
                <c:pt idx="141">
                  <c:v>107.42085195063621</c:v>
                </c:pt>
                <c:pt idx="142">
                  <c:v>101.94007061188</c:v>
                </c:pt>
                <c:pt idx="143">
                  <c:v>105.60087261696877</c:v>
                </c:pt>
                <c:pt idx="144">
                  <c:v>110.70633574321674</c:v>
                </c:pt>
                <c:pt idx="145">
                  <c:v>106.29330935979269</c:v>
                </c:pt>
                <c:pt idx="146">
                  <c:v>101.61471873006064</c:v>
                </c:pt>
                <c:pt idx="147">
                  <c:v>101.57878874139895</c:v>
                </c:pt>
                <c:pt idx="148">
                  <c:v>105.61933719013933</c:v>
                </c:pt>
                <c:pt idx="149">
                  <c:v>105.89316846598386</c:v>
                </c:pt>
                <c:pt idx="150">
                  <c:v>110.80673140456558</c:v>
                </c:pt>
                <c:pt idx="151">
                  <c:v>105.49886170013372</c:v>
                </c:pt>
                <c:pt idx="152">
                  <c:v>111.50319101034448</c:v>
                </c:pt>
                <c:pt idx="153">
                  <c:v>118.41154371418563</c:v>
                </c:pt>
                <c:pt idx="154">
                  <c:v>117.92738720407201</c:v>
                </c:pt>
                <c:pt idx="155">
                  <c:v>121.78893951349457</c:v>
                </c:pt>
                <c:pt idx="156">
                  <c:v>119.7866362344278</c:v>
                </c:pt>
                <c:pt idx="157">
                  <c:v>114.26448334591046</c:v>
                </c:pt>
                <c:pt idx="158">
                  <c:v>117.15203669891916</c:v>
                </c:pt>
                <c:pt idx="159">
                  <c:v>114.36821858620735</c:v>
                </c:pt>
                <c:pt idx="160">
                  <c:v>112.80753024241407</c:v>
                </c:pt>
                <c:pt idx="161">
                  <c:v>107.99860720206526</c:v>
                </c:pt>
                <c:pt idx="162">
                  <c:v>115.16548446843565</c:v>
                </c:pt>
                <c:pt idx="163">
                  <c:v>116.39063759596625</c:v>
                </c:pt>
                <c:pt idx="164">
                  <c:v>116.72438818453089</c:v>
                </c:pt>
                <c:pt idx="165">
                  <c:v>113.21704312727515</c:v>
                </c:pt>
              </c:numCache>
            </c:numRef>
          </c:val>
          <c:smooth val="0"/>
          <c:extLst>
            <c:ext xmlns:c16="http://schemas.microsoft.com/office/drawing/2014/chart" uri="{C3380CC4-5D6E-409C-BE32-E72D297353CC}">
              <c16:uniqueId val="{00000001-09B0-4A93-B7F0-CC4197FCCEA8}"/>
            </c:ext>
          </c:extLst>
        </c:ser>
        <c:dLbls>
          <c:showLegendKey val="0"/>
          <c:showVal val="0"/>
          <c:showCatName val="0"/>
          <c:showSerName val="0"/>
          <c:showPercent val="0"/>
          <c:showBubbleSize val="0"/>
        </c:dLbls>
        <c:smooth val="0"/>
        <c:axId val="683776800"/>
        <c:axId val="683777456"/>
      </c:lineChart>
      <c:dateAx>
        <c:axId val="683776800"/>
        <c:scaling>
          <c:orientation val="minMax"/>
        </c:scaling>
        <c:delete val="1"/>
        <c:axPos val="b"/>
        <c:numFmt formatCode="m/d/yyyy" sourceLinked="1"/>
        <c:majorTickMark val="out"/>
        <c:minorTickMark val="none"/>
        <c:tickLblPos val="nextTo"/>
        <c:crossAx val="683777456"/>
        <c:crosses val="autoZero"/>
        <c:auto val="1"/>
        <c:lblOffset val="100"/>
        <c:baseTimeUnit val="days"/>
      </c:dateAx>
      <c:valAx>
        <c:axId val="683777456"/>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77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6A85C-025C-40B0-9F49-9478C30EC660}"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366FD8CB-0D06-41C1-8F40-C92A4E8F3C90}">
      <dgm:prSet/>
      <dgm:spPr/>
      <dgm:t>
        <a:bodyPr/>
        <a:lstStyle/>
        <a:p>
          <a:r>
            <a:rPr lang="en-US"/>
            <a:t>Shipped the NLP engine that generates all the summaries you see as a </a:t>
          </a:r>
          <a:r>
            <a:rPr lang="en-US" b="1"/>
            <a:t>Product Management Lead at  Bing</a:t>
          </a:r>
          <a:endParaRPr lang="en-US"/>
        </a:p>
      </dgm:t>
    </dgm:pt>
    <dgm:pt modelId="{9116D70E-F062-4321-AED7-9F1A17659697}" type="parTrans" cxnId="{E7E1672D-5B0F-458D-BC32-DC3519897B30}">
      <dgm:prSet/>
      <dgm:spPr/>
      <dgm:t>
        <a:bodyPr/>
        <a:lstStyle/>
        <a:p>
          <a:endParaRPr lang="en-US"/>
        </a:p>
      </dgm:t>
    </dgm:pt>
    <dgm:pt modelId="{A41B7AC9-DC4E-4F1A-8DD1-0D7FAA4ED8D6}" type="sibTrans" cxnId="{E7E1672D-5B0F-458D-BC32-DC3519897B30}">
      <dgm:prSet/>
      <dgm:spPr/>
      <dgm:t>
        <a:bodyPr/>
        <a:lstStyle/>
        <a:p>
          <a:endParaRPr lang="en-US"/>
        </a:p>
      </dgm:t>
    </dgm:pt>
    <dgm:pt modelId="{6D17B1E1-88FD-44F6-A019-743DAD4CC243}">
      <dgm:prSet/>
      <dgm:spPr/>
      <dgm:t>
        <a:bodyPr/>
        <a:lstStyle/>
        <a:p>
          <a:r>
            <a:rPr lang="en-US" dirty="0"/>
            <a:t>Worked on personalized targeting and engagement as a </a:t>
          </a:r>
          <a:r>
            <a:rPr lang="en-US" b="1" dirty="0"/>
            <a:t>Manager in Data Science and Engineering at Netflix</a:t>
          </a:r>
          <a:endParaRPr lang="en-US" dirty="0"/>
        </a:p>
      </dgm:t>
    </dgm:pt>
    <dgm:pt modelId="{9C4F1D35-AE6A-46BE-9E35-2819B33E9B0B}" type="parTrans" cxnId="{37FF94FA-BF36-4D6A-9F77-6010A211AAC8}">
      <dgm:prSet/>
      <dgm:spPr/>
      <dgm:t>
        <a:bodyPr/>
        <a:lstStyle/>
        <a:p>
          <a:endParaRPr lang="en-US"/>
        </a:p>
      </dgm:t>
    </dgm:pt>
    <dgm:pt modelId="{6AEC8F11-590E-4E61-ABF8-2C5538E1BBFD}" type="sibTrans" cxnId="{37FF94FA-BF36-4D6A-9F77-6010A211AAC8}">
      <dgm:prSet/>
      <dgm:spPr/>
      <dgm:t>
        <a:bodyPr/>
        <a:lstStyle/>
        <a:p>
          <a:endParaRPr lang="en-US"/>
        </a:p>
      </dgm:t>
    </dgm:pt>
    <dgm:pt modelId="{3BA6FCB0-4866-42FF-9F2E-00A9573F4474}">
      <dgm:prSet/>
      <dgm:spPr/>
      <dgm:t>
        <a:bodyPr/>
        <a:lstStyle/>
        <a:p>
          <a:r>
            <a:rPr lang="en-US" dirty="0"/>
            <a:t>Worked on  structuring health data from dozens of systems and EMRs as </a:t>
          </a:r>
          <a:r>
            <a:rPr lang="en-US" b="1" dirty="0"/>
            <a:t>Director of Engineering at Glimpse.</a:t>
          </a:r>
          <a:r>
            <a:rPr lang="en-US" dirty="0"/>
            <a:t> (now Apple)</a:t>
          </a:r>
        </a:p>
      </dgm:t>
    </dgm:pt>
    <dgm:pt modelId="{4DE70527-95BD-4CA0-AF12-AACC262E8D63}" type="parTrans" cxnId="{C4D05211-3380-45E3-B3AF-037902F401D2}">
      <dgm:prSet/>
      <dgm:spPr/>
      <dgm:t>
        <a:bodyPr/>
        <a:lstStyle/>
        <a:p>
          <a:endParaRPr lang="en-US"/>
        </a:p>
      </dgm:t>
    </dgm:pt>
    <dgm:pt modelId="{D02A837B-5D98-41A8-A819-6044D9298E1A}" type="sibTrans" cxnId="{C4D05211-3380-45E3-B3AF-037902F401D2}">
      <dgm:prSet/>
      <dgm:spPr/>
      <dgm:t>
        <a:bodyPr/>
        <a:lstStyle/>
        <a:p>
          <a:endParaRPr lang="en-US"/>
        </a:p>
      </dgm:t>
    </dgm:pt>
    <dgm:pt modelId="{4D14D407-8809-4F4D-B706-34689AE53CC6}">
      <dgm:prSet/>
      <dgm:spPr/>
      <dgm:t>
        <a:bodyPr/>
        <a:lstStyle/>
        <a:p>
          <a:r>
            <a:rPr lang="en-US"/>
            <a:t>Built a platform to identify high risk patients for select chronic conditions as the </a:t>
          </a:r>
          <a:r>
            <a:rPr lang="en-US" b="1"/>
            <a:t>VP of Product and Data Science at Lumiata </a:t>
          </a:r>
          <a:endParaRPr lang="en-US"/>
        </a:p>
      </dgm:t>
    </dgm:pt>
    <dgm:pt modelId="{F9C6A2BD-2DBA-41B0-A264-B4D69D7FFDC1}" type="parTrans" cxnId="{BE57668B-0F50-49D8-9624-3EAAF5868D08}">
      <dgm:prSet/>
      <dgm:spPr/>
      <dgm:t>
        <a:bodyPr/>
        <a:lstStyle/>
        <a:p>
          <a:endParaRPr lang="en-US"/>
        </a:p>
      </dgm:t>
    </dgm:pt>
    <dgm:pt modelId="{0884E67F-8F20-43AA-A692-7DE0CB7DE871}" type="sibTrans" cxnId="{BE57668B-0F50-49D8-9624-3EAAF5868D08}">
      <dgm:prSet/>
      <dgm:spPr/>
      <dgm:t>
        <a:bodyPr/>
        <a:lstStyle/>
        <a:p>
          <a:endParaRPr lang="en-US"/>
        </a:p>
      </dgm:t>
    </dgm:pt>
    <dgm:pt modelId="{96237370-BFD3-4577-BE66-2E932EB1B00B}">
      <dgm:prSet/>
      <dgm:spPr/>
      <dgm:t>
        <a:bodyPr/>
        <a:lstStyle/>
        <a:p>
          <a:r>
            <a:rPr lang="en-US" dirty="0"/>
            <a:t>Am working conversation agents and digital assistants as a </a:t>
          </a:r>
          <a:r>
            <a:rPr lang="en-US" b="1" dirty="0"/>
            <a:t>Principal in the AI group at Microsoft</a:t>
          </a:r>
          <a:r>
            <a:rPr lang="en-US" dirty="0"/>
            <a:t>. </a:t>
          </a:r>
        </a:p>
      </dgm:t>
    </dgm:pt>
    <dgm:pt modelId="{AE3C9D46-BE9B-42B9-9FFF-F6FC75DE93CC}" type="parTrans" cxnId="{F8795640-1ACB-4133-87A8-D9C324540FD5}">
      <dgm:prSet/>
      <dgm:spPr/>
      <dgm:t>
        <a:bodyPr/>
        <a:lstStyle/>
        <a:p>
          <a:endParaRPr lang="en-US"/>
        </a:p>
      </dgm:t>
    </dgm:pt>
    <dgm:pt modelId="{63B412F7-5E6A-447E-9903-8C8CFD68AE5D}" type="sibTrans" cxnId="{F8795640-1ACB-4133-87A8-D9C324540FD5}">
      <dgm:prSet/>
      <dgm:spPr/>
      <dgm:t>
        <a:bodyPr/>
        <a:lstStyle/>
        <a:p>
          <a:endParaRPr lang="en-US"/>
        </a:p>
      </dgm:t>
    </dgm:pt>
    <dgm:pt modelId="{42103720-C5B4-4059-942E-AC1374C60DF2}">
      <dgm:prSet/>
      <dgm:spPr/>
      <dgm:t>
        <a:bodyPr/>
        <a:lstStyle/>
        <a:p>
          <a:r>
            <a:rPr lang="en-US" dirty="0"/>
            <a:t>I hold dual BS degrees in Math and Molecular Biology at from the University of Colorado, and an MS in  Mathematical Engineering from Stanford University.</a:t>
          </a:r>
        </a:p>
      </dgm:t>
    </dgm:pt>
    <dgm:pt modelId="{40262F2B-A882-45FF-9E4A-A9188DFD3129}" type="parTrans" cxnId="{8F57ABCC-B6DC-4E4C-A470-76F277C96821}">
      <dgm:prSet/>
      <dgm:spPr/>
      <dgm:t>
        <a:bodyPr/>
        <a:lstStyle/>
        <a:p>
          <a:endParaRPr lang="en-US"/>
        </a:p>
      </dgm:t>
    </dgm:pt>
    <dgm:pt modelId="{C9101233-2C33-4075-B6B3-2AE4024119EB}" type="sibTrans" cxnId="{8F57ABCC-B6DC-4E4C-A470-76F277C96821}">
      <dgm:prSet/>
      <dgm:spPr/>
      <dgm:t>
        <a:bodyPr/>
        <a:lstStyle/>
        <a:p>
          <a:endParaRPr lang="en-US"/>
        </a:p>
      </dgm:t>
    </dgm:pt>
    <dgm:pt modelId="{BB07530C-726B-41B9-A520-2FD1B03283A9}">
      <dgm:prSet/>
      <dgm:spPr/>
      <dgm:t>
        <a:bodyPr/>
        <a:lstStyle/>
        <a:p>
          <a:r>
            <a:rPr lang="en-US" dirty="0"/>
            <a:t>As consultant I’ve worked on search engines, conversation agents, predictive analytics, personalized shopping experiences, and self learning data platforms. </a:t>
          </a:r>
        </a:p>
        <a:p>
          <a:endParaRPr lang="en-US" dirty="0"/>
        </a:p>
      </dgm:t>
    </dgm:pt>
    <dgm:pt modelId="{D36DE691-8206-46D9-8B93-2A08D885ED3E}" type="parTrans" cxnId="{7A1FAE73-138E-4D4B-90CB-9B4AFA5ED46D}">
      <dgm:prSet/>
      <dgm:spPr/>
      <dgm:t>
        <a:bodyPr/>
        <a:lstStyle/>
        <a:p>
          <a:endParaRPr lang="en-US"/>
        </a:p>
      </dgm:t>
    </dgm:pt>
    <dgm:pt modelId="{16B26BA0-DA78-44C6-8983-8BB06A8533A3}" type="sibTrans" cxnId="{7A1FAE73-138E-4D4B-90CB-9B4AFA5ED46D}">
      <dgm:prSet/>
      <dgm:spPr/>
      <dgm:t>
        <a:bodyPr/>
        <a:lstStyle/>
        <a:p>
          <a:endParaRPr lang="en-US"/>
        </a:p>
      </dgm:t>
    </dgm:pt>
    <dgm:pt modelId="{942CA1A7-C442-4732-A9E7-E2540085DC5C}" type="pres">
      <dgm:prSet presAssocID="{6676A85C-025C-40B0-9F49-9478C30EC660}" presName="vert0" presStyleCnt="0">
        <dgm:presLayoutVars>
          <dgm:dir/>
          <dgm:animOne val="branch"/>
          <dgm:animLvl val="lvl"/>
        </dgm:presLayoutVars>
      </dgm:prSet>
      <dgm:spPr/>
    </dgm:pt>
    <dgm:pt modelId="{4D0559CB-3483-4EAD-A65B-26657B40D6EE}" type="pres">
      <dgm:prSet presAssocID="{366FD8CB-0D06-41C1-8F40-C92A4E8F3C90}" presName="thickLine" presStyleLbl="alignNode1" presStyleIdx="0" presStyleCnt="7"/>
      <dgm:spPr/>
    </dgm:pt>
    <dgm:pt modelId="{1750655C-C6AF-420F-92DB-04DFC30A603D}" type="pres">
      <dgm:prSet presAssocID="{366FD8CB-0D06-41C1-8F40-C92A4E8F3C90}" presName="horz1" presStyleCnt="0"/>
      <dgm:spPr/>
    </dgm:pt>
    <dgm:pt modelId="{C6032568-F210-4DB8-96C6-29FF379D23FF}" type="pres">
      <dgm:prSet presAssocID="{366FD8CB-0D06-41C1-8F40-C92A4E8F3C90}" presName="tx1" presStyleLbl="revTx" presStyleIdx="0" presStyleCnt="7"/>
      <dgm:spPr/>
    </dgm:pt>
    <dgm:pt modelId="{E3901418-2464-4019-861A-963ADA2D8635}" type="pres">
      <dgm:prSet presAssocID="{366FD8CB-0D06-41C1-8F40-C92A4E8F3C90}" presName="vert1" presStyleCnt="0"/>
      <dgm:spPr/>
    </dgm:pt>
    <dgm:pt modelId="{CBCAF89B-459B-41D0-ACE4-FA30486DAAE8}" type="pres">
      <dgm:prSet presAssocID="{6D17B1E1-88FD-44F6-A019-743DAD4CC243}" presName="thickLine" presStyleLbl="alignNode1" presStyleIdx="1" presStyleCnt="7"/>
      <dgm:spPr/>
    </dgm:pt>
    <dgm:pt modelId="{887E0852-A721-42B4-BD50-AD597F66A97E}" type="pres">
      <dgm:prSet presAssocID="{6D17B1E1-88FD-44F6-A019-743DAD4CC243}" presName="horz1" presStyleCnt="0"/>
      <dgm:spPr/>
    </dgm:pt>
    <dgm:pt modelId="{D0DE2A1A-9301-485D-AB20-1B69538C943C}" type="pres">
      <dgm:prSet presAssocID="{6D17B1E1-88FD-44F6-A019-743DAD4CC243}" presName="tx1" presStyleLbl="revTx" presStyleIdx="1" presStyleCnt="7"/>
      <dgm:spPr/>
    </dgm:pt>
    <dgm:pt modelId="{8E6589D0-1C60-4073-887A-3B4D425EE877}" type="pres">
      <dgm:prSet presAssocID="{6D17B1E1-88FD-44F6-A019-743DAD4CC243}" presName="vert1" presStyleCnt="0"/>
      <dgm:spPr/>
    </dgm:pt>
    <dgm:pt modelId="{00BBEF62-AF3E-4E71-AA8A-7C1AF0E65AC3}" type="pres">
      <dgm:prSet presAssocID="{3BA6FCB0-4866-42FF-9F2E-00A9573F4474}" presName="thickLine" presStyleLbl="alignNode1" presStyleIdx="2" presStyleCnt="7"/>
      <dgm:spPr/>
    </dgm:pt>
    <dgm:pt modelId="{4A53067E-7AA7-411A-A270-CCE755C5086F}" type="pres">
      <dgm:prSet presAssocID="{3BA6FCB0-4866-42FF-9F2E-00A9573F4474}" presName="horz1" presStyleCnt="0"/>
      <dgm:spPr/>
    </dgm:pt>
    <dgm:pt modelId="{D6732056-1C3A-410E-BFAA-7F235217D4A5}" type="pres">
      <dgm:prSet presAssocID="{3BA6FCB0-4866-42FF-9F2E-00A9573F4474}" presName="tx1" presStyleLbl="revTx" presStyleIdx="2" presStyleCnt="7"/>
      <dgm:spPr/>
    </dgm:pt>
    <dgm:pt modelId="{4E953243-B725-402B-92EF-9D3B2EEC6015}" type="pres">
      <dgm:prSet presAssocID="{3BA6FCB0-4866-42FF-9F2E-00A9573F4474}" presName="vert1" presStyleCnt="0"/>
      <dgm:spPr/>
    </dgm:pt>
    <dgm:pt modelId="{63136A32-77F0-4B67-9EB7-07A3C5CAFF3C}" type="pres">
      <dgm:prSet presAssocID="{4D14D407-8809-4F4D-B706-34689AE53CC6}" presName="thickLine" presStyleLbl="alignNode1" presStyleIdx="3" presStyleCnt="7"/>
      <dgm:spPr/>
    </dgm:pt>
    <dgm:pt modelId="{756F4FBA-0B9D-450E-860C-D1B90CB5210F}" type="pres">
      <dgm:prSet presAssocID="{4D14D407-8809-4F4D-B706-34689AE53CC6}" presName="horz1" presStyleCnt="0"/>
      <dgm:spPr/>
    </dgm:pt>
    <dgm:pt modelId="{DA908D81-7EF4-40F6-99EB-88422C9FFCA1}" type="pres">
      <dgm:prSet presAssocID="{4D14D407-8809-4F4D-B706-34689AE53CC6}" presName="tx1" presStyleLbl="revTx" presStyleIdx="3" presStyleCnt="7"/>
      <dgm:spPr/>
    </dgm:pt>
    <dgm:pt modelId="{624DBDC2-2AC3-4A17-B144-DD978EF6E4B6}" type="pres">
      <dgm:prSet presAssocID="{4D14D407-8809-4F4D-B706-34689AE53CC6}" presName="vert1" presStyleCnt="0"/>
      <dgm:spPr/>
    </dgm:pt>
    <dgm:pt modelId="{E594891D-1B58-4151-853F-B1C0F1980803}" type="pres">
      <dgm:prSet presAssocID="{96237370-BFD3-4577-BE66-2E932EB1B00B}" presName="thickLine" presStyleLbl="alignNode1" presStyleIdx="4" presStyleCnt="7"/>
      <dgm:spPr/>
    </dgm:pt>
    <dgm:pt modelId="{32F21473-1582-47F7-9D39-7FADAFD56953}" type="pres">
      <dgm:prSet presAssocID="{96237370-BFD3-4577-BE66-2E932EB1B00B}" presName="horz1" presStyleCnt="0"/>
      <dgm:spPr/>
    </dgm:pt>
    <dgm:pt modelId="{F7DE60B0-4422-4956-92F4-E0B8813295C8}" type="pres">
      <dgm:prSet presAssocID="{96237370-BFD3-4577-BE66-2E932EB1B00B}" presName="tx1" presStyleLbl="revTx" presStyleIdx="4" presStyleCnt="7"/>
      <dgm:spPr/>
    </dgm:pt>
    <dgm:pt modelId="{034FE6AD-42C8-4F5F-BD3F-46F8A01DD49B}" type="pres">
      <dgm:prSet presAssocID="{96237370-BFD3-4577-BE66-2E932EB1B00B}" presName="vert1" presStyleCnt="0"/>
      <dgm:spPr/>
    </dgm:pt>
    <dgm:pt modelId="{6B524318-F580-4C8E-A422-4990D4A0A6E4}" type="pres">
      <dgm:prSet presAssocID="{BB07530C-726B-41B9-A520-2FD1B03283A9}" presName="thickLine" presStyleLbl="alignNode1" presStyleIdx="5" presStyleCnt="7"/>
      <dgm:spPr/>
    </dgm:pt>
    <dgm:pt modelId="{C78331E9-EE58-4809-8B05-0B2D2C247A80}" type="pres">
      <dgm:prSet presAssocID="{BB07530C-726B-41B9-A520-2FD1B03283A9}" presName="horz1" presStyleCnt="0"/>
      <dgm:spPr/>
    </dgm:pt>
    <dgm:pt modelId="{CDE30E4C-AD93-4FFE-8F68-D8A8F10E9256}" type="pres">
      <dgm:prSet presAssocID="{BB07530C-726B-41B9-A520-2FD1B03283A9}" presName="tx1" presStyleLbl="revTx" presStyleIdx="5" presStyleCnt="7"/>
      <dgm:spPr/>
    </dgm:pt>
    <dgm:pt modelId="{892FBCAD-C1BC-4D2D-A95A-B1A33E62C96D}" type="pres">
      <dgm:prSet presAssocID="{BB07530C-726B-41B9-A520-2FD1B03283A9}" presName="vert1" presStyleCnt="0"/>
      <dgm:spPr/>
    </dgm:pt>
    <dgm:pt modelId="{C41347D6-F902-4C7B-9A8E-99E5D5C1BF33}" type="pres">
      <dgm:prSet presAssocID="{42103720-C5B4-4059-942E-AC1374C60DF2}" presName="thickLine" presStyleLbl="alignNode1" presStyleIdx="6" presStyleCnt="7"/>
      <dgm:spPr/>
    </dgm:pt>
    <dgm:pt modelId="{31DFA74B-9568-42E6-A91F-B137E4D216A9}" type="pres">
      <dgm:prSet presAssocID="{42103720-C5B4-4059-942E-AC1374C60DF2}" presName="horz1" presStyleCnt="0"/>
      <dgm:spPr/>
    </dgm:pt>
    <dgm:pt modelId="{7BAFE3E0-1E7E-4448-998C-9F17629B0083}" type="pres">
      <dgm:prSet presAssocID="{42103720-C5B4-4059-942E-AC1374C60DF2}" presName="tx1" presStyleLbl="revTx" presStyleIdx="6" presStyleCnt="7"/>
      <dgm:spPr/>
    </dgm:pt>
    <dgm:pt modelId="{0EB9461D-53A7-4036-BA79-8D83D765A3C2}" type="pres">
      <dgm:prSet presAssocID="{42103720-C5B4-4059-942E-AC1374C60DF2}" presName="vert1" presStyleCnt="0"/>
      <dgm:spPr/>
    </dgm:pt>
  </dgm:ptLst>
  <dgm:cxnLst>
    <dgm:cxn modelId="{00FC020D-E872-4D57-BA03-E90CBB913D08}" type="presOf" srcId="{96237370-BFD3-4577-BE66-2E932EB1B00B}" destId="{F7DE60B0-4422-4956-92F4-E0B8813295C8}" srcOrd="0" destOrd="0" presId="urn:microsoft.com/office/officeart/2008/layout/LinedList"/>
    <dgm:cxn modelId="{C4D05211-3380-45E3-B3AF-037902F401D2}" srcId="{6676A85C-025C-40B0-9F49-9478C30EC660}" destId="{3BA6FCB0-4866-42FF-9F2E-00A9573F4474}" srcOrd="2" destOrd="0" parTransId="{4DE70527-95BD-4CA0-AF12-AACC262E8D63}" sibTransId="{D02A837B-5D98-41A8-A819-6044D9298E1A}"/>
    <dgm:cxn modelId="{E7E1672D-5B0F-458D-BC32-DC3519897B30}" srcId="{6676A85C-025C-40B0-9F49-9478C30EC660}" destId="{366FD8CB-0D06-41C1-8F40-C92A4E8F3C90}" srcOrd="0" destOrd="0" parTransId="{9116D70E-F062-4321-AED7-9F1A17659697}" sibTransId="{A41B7AC9-DC4E-4F1A-8DD1-0D7FAA4ED8D6}"/>
    <dgm:cxn modelId="{F8795640-1ACB-4133-87A8-D9C324540FD5}" srcId="{6676A85C-025C-40B0-9F49-9478C30EC660}" destId="{96237370-BFD3-4577-BE66-2E932EB1B00B}" srcOrd="4" destOrd="0" parTransId="{AE3C9D46-BE9B-42B9-9FFF-F6FC75DE93CC}" sibTransId="{63B412F7-5E6A-447E-9903-8C8CFD68AE5D}"/>
    <dgm:cxn modelId="{3F145145-1210-4CC0-B807-9EB7066B6CDE}" type="presOf" srcId="{BB07530C-726B-41B9-A520-2FD1B03283A9}" destId="{CDE30E4C-AD93-4FFE-8F68-D8A8F10E9256}" srcOrd="0" destOrd="0" presId="urn:microsoft.com/office/officeart/2008/layout/LinedList"/>
    <dgm:cxn modelId="{C494C372-F8AA-4EE1-999F-B60757FF870B}" type="presOf" srcId="{3BA6FCB0-4866-42FF-9F2E-00A9573F4474}" destId="{D6732056-1C3A-410E-BFAA-7F235217D4A5}" srcOrd="0" destOrd="0" presId="urn:microsoft.com/office/officeart/2008/layout/LinedList"/>
    <dgm:cxn modelId="{7A1FAE73-138E-4D4B-90CB-9B4AFA5ED46D}" srcId="{6676A85C-025C-40B0-9F49-9478C30EC660}" destId="{BB07530C-726B-41B9-A520-2FD1B03283A9}" srcOrd="5" destOrd="0" parTransId="{D36DE691-8206-46D9-8B93-2A08D885ED3E}" sibTransId="{16B26BA0-DA78-44C6-8983-8BB06A8533A3}"/>
    <dgm:cxn modelId="{BE57668B-0F50-49D8-9624-3EAAF5868D08}" srcId="{6676A85C-025C-40B0-9F49-9478C30EC660}" destId="{4D14D407-8809-4F4D-B706-34689AE53CC6}" srcOrd="3" destOrd="0" parTransId="{F9C6A2BD-2DBA-41B0-A264-B4D69D7FFDC1}" sibTransId="{0884E67F-8F20-43AA-A692-7DE0CB7DE871}"/>
    <dgm:cxn modelId="{56C2C8A5-FAA6-4EBB-A0A4-4CF9514AA379}" type="presOf" srcId="{4D14D407-8809-4F4D-B706-34689AE53CC6}" destId="{DA908D81-7EF4-40F6-99EB-88422C9FFCA1}" srcOrd="0" destOrd="0" presId="urn:microsoft.com/office/officeart/2008/layout/LinedList"/>
    <dgm:cxn modelId="{8F57ABCC-B6DC-4E4C-A470-76F277C96821}" srcId="{6676A85C-025C-40B0-9F49-9478C30EC660}" destId="{42103720-C5B4-4059-942E-AC1374C60DF2}" srcOrd="6" destOrd="0" parTransId="{40262F2B-A882-45FF-9E4A-A9188DFD3129}" sibTransId="{C9101233-2C33-4075-B6B3-2AE4024119EB}"/>
    <dgm:cxn modelId="{1F94FAD2-933B-4FE7-9AF2-2DCCBC8E2896}" type="presOf" srcId="{6D17B1E1-88FD-44F6-A019-743DAD4CC243}" destId="{D0DE2A1A-9301-485D-AB20-1B69538C943C}" srcOrd="0" destOrd="0" presId="urn:microsoft.com/office/officeart/2008/layout/LinedList"/>
    <dgm:cxn modelId="{DCFF31EC-D151-4478-AFF2-C50C26837D4F}" type="presOf" srcId="{6676A85C-025C-40B0-9F49-9478C30EC660}" destId="{942CA1A7-C442-4732-A9E7-E2540085DC5C}" srcOrd="0" destOrd="0" presId="urn:microsoft.com/office/officeart/2008/layout/LinedList"/>
    <dgm:cxn modelId="{1A3E5DF2-7428-4EF1-8EAC-7A1894C5E618}" type="presOf" srcId="{366FD8CB-0D06-41C1-8F40-C92A4E8F3C90}" destId="{C6032568-F210-4DB8-96C6-29FF379D23FF}" srcOrd="0" destOrd="0" presId="urn:microsoft.com/office/officeart/2008/layout/LinedList"/>
    <dgm:cxn modelId="{37FF94FA-BF36-4D6A-9F77-6010A211AAC8}" srcId="{6676A85C-025C-40B0-9F49-9478C30EC660}" destId="{6D17B1E1-88FD-44F6-A019-743DAD4CC243}" srcOrd="1" destOrd="0" parTransId="{9C4F1D35-AE6A-46BE-9E35-2819B33E9B0B}" sibTransId="{6AEC8F11-590E-4E61-ABF8-2C5538E1BBFD}"/>
    <dgm:cxn modelId="{A1CC36FC-A180-417C-BF27-B5906E6F517D}" type="presOf" srcId="{42103720-C5B4-4059-942E-AC1374C60DF2}" destId="{7BAFE3E0-1E7E-4448-998C-9F17629B0083}" srcOrd="0" destOrd="0" presId="urn:microsoft.com/office/officeart/2008/layout/LinedList"/>
    <dgm:cxn modelId="{0D6623F9-ABEA-4D09-8B56-972C0D7F9E5B}" type="presParOf" srcId="{942CA1A7-C442-4732-A9E7-E2540085DC5C}" destId="{4D0559CB-3483-4EAD-A65B-26657B40D6EE}" srcOrd="0" destOrd="0" presId="urn:microsoft.com/office/officeart/2008/layout/LinedList"/>
    <dgm:cxn modelId="{4C324D17-5766-40DA-8617-2B4EC96FBFB6}" type="presParOf" srcId="{942CA1A7-C442-4732-A9E7-E2540085DC5C}" destId="{1750655C-C6AF-420F-92DB-04DFC30A603D}" srcOrd="1" destOrd="0" presId="urn:microsoft.com/office/officeart/2008/layout/LinedList"/>
    <dgm:cxn modelId="{EED3C796-DD97-4D9B-9580-FCC858E7129C}" type="presParOf" srcId="{1750655C-C6AF-420F-92DB-04DFC30A603D}" destId="{C6032568-F210-4DB8-96C6-29FF379D23FF}" srcOrd="0" destOrd="0" presId="urn:microsoft.com/office/officeart/2008/layout/LinedList"/>
    <dgm:cxn modelId="{224A13B2-1455-4FE0-9B1D-B00B68FDEDE6}" type="presParOf" srcId="{1750655C-C6AF-420F-92DB-04DFC30A603D}" destId="{E3901418-2464-4019-861A-963ADA2D8635}" srcOrd="1" destOrd="0" presId="urn:microsoft.com/office/officeart/2008/layout/LinedList"/>
    <dgm:cxn modelId="{A246C9E7-48BF-4FAA-90FB-37164266028F}" type="presParOf" srcId="{942CA1A7-C442-4732-A9E7-E2540085DC5C}" destId="{CBCAF89B-459B-41D0-ACE4-FA30486DAAE8}" srcOrd="2" destOrd="0" presId="urn:microsoft.com/office/officeart/2008/layout/LinedList"/>
    <dgm:cxn modelId="{807B47E7-C013-410C-8C8F-1A65C8B7704B}" type="presParOf" srcId="{942CA1A7-C442-4732-A9E7-E2540085DC5C}" destId="{887E0852-A721-42B4-BD50-AD597F66A97E}" srcOrd="3" destOrd="0" presId="urn:microsoft.com/office/officeart/2008/layout/LinedList"/>
    <dgm:cxn modelId="{0E249EA7-89AF-4827-A635-E1281FF2B0BA}" type="presParOf" srcId="{887E0852-A721-42B4-BD50-AD597F66A97E}" destId="{D0DE2A1A-9301-485D-AB20-1B69538C943C}" srcOrd="0" destOrd="0" presId="urn:microsoft.com/office/officeart/2008/layout/LinedList"/>
    <dgm:cxn modelId="{626640A6-4290-4ADC-AA6A-CBF4B4DCDE39}" type="presParOf" srcId="{887E0852-A721-42B4-BD50-AD597F66A97E}" destId="{8E6589D0-1C60-4073-887A-3B4D425EE877}" srcOrd="1" destOrd="0" presId="urn:microsoft.com/office/officeart/2008/layout/LinedList"/>
    <dgm:cxn modelId="{B426B29F-DDF0-4957-8642-2579E53E754F}" type="presParOf" srcId="{942CA1A7-C442-4732-A9E7-E2540085DC5C}" destId="{00BBEF62-AF3E-4E71-AA8A-7C1AF0E65AC3}" srcOrd="4" destOrd="0" presId="urn:microsoft.com/office/officeart/2008/layout/LinedList"/>
    <dgm:cxn modelId="{7B411FD4-D900-4875-8ED1-0A039E82481C}" type="presParOf" srcId="{942CA1A7-C442-4732-A9E7-E2540085DC5C}" destId="{4A53067E-7AA7-411A-A270-CCE755C5086F}" srcOrd="5" destOrd="0" presId="urn:microsoft.com/office/officeart/2008/layout/LinedList"/>
    <dgm:cxn modelId="{D74F3E91-FA8E-4A50-B768-C8A580E96E35}" type="presParOf" srcId="{4A53067E-7AA7-411A-A270-CCE755C5086F}" destId="{D6732056-1C3A-410E-BFAA-7F235217D4A5}" srcOrd="0" destOrd="0" presId="urn:microsoft.com/office/officeart/2008/layout/LinedList"/>
    <dgm:cxn modelId="{67E285E1-93E9-443F-8F6B-C9E10ECB387D}" type="presParOf" srcId="{4A53067E-7AA7-411A-A270-CCE755C5086F}" destId="{4E953243-B725-402B-92EF-9D3B2EEC6015}" srcOrd="1" destOrd="0" presId="urn:microsoft.com/office/officeart/2008/layout/LinedList"/>
    <dgm:cxn modelId="{6FD1AB35-1010-4D56-B823-06B2309FA9A9}" type="presParOf" srcId="{942CA1A7-C442-4732-A9E7-E2540085DC5C}" destId="{63136A32-77F0-4B67-9EB7-07A3C5CAFF3C}" srcOrd="6" destOrd="0" presId="urn:microsoft.com/office/officeart/2008/layout/LinedList"/>
    <dgm:cxn modelId="{50AB788E-3CBD-4DCF-BF84-D44158D642AC}" type="presParOf" srcId="{942CA1A7-C442-4732-A9E7-E2540085DC5C}" destId="{756F4FBA-0B9D-450E-860C-D1B90CB5210F}" srcOrd="7" destOrd="0" presId="urn:microsoft.com/office/officeart/2008/layout/LinedList"/>
    <dgm:cxn modelId="{391FFE4F-98D1-41B2-AFB8-652D53D37BFA}" type="presParOf" srcId="{756F4FBA-0B9D-450E-860C-D1B90CB5210F}" destId="{DA908D81-7EF4-40F6-99EB-88422C9FFCA1}" srcOrd="0" destOrd="0" presId="urn:microsoft.com/office/officeart/2008/layout/LinedList"/>
    <dgm:cxn modelId="{15EA3ED4-F75B-44A7-97FD-5B75B3DE0467}" type="presParOf" srcId="{756F4FBA-0B9D-450E-860C-D1B90CB5210F}" destId="{624DBDC2-2AC3-4A17-B144-DD978EF6E4B6}" srcOrd="1" destOrd="0" presId="urn:microsoft.com/office/officeart/2008/layout/LinedList"/>
    <dgm:cxn modelId="{E797411E-8AEA-4F59-B9B7-933E0A36190D}" type="presParOf" srcId="{942CA1A7-C442-4732-A9E7-E2540085DC5C}" destId="{E594891D-1B58-4151-853F-B1C0F1980803}" srcOrd="8" destOrd="0" presId="urn:microsoft.com/office/officeart/2008/layout/LinedList"/>
    <dgm:cxn modelId="{68FC19B9-D6DE-415E-8353-1C4E28512D2B}" type="presParOf" srcId="{942CA1A7-C442-4732-A9E7-E2540085DC5C}" destId="{32F21473-1582-47F7-9D39-7FADAFD56953}" srcOrd="9" destOrd="0" presId="urn:microsoft.com/office/officeart/2008/layout/LinedList"/>
    <dgm:cxn modelId="{6EB6F093-4C34-49D7-94BC-5DB8DD3AC6E7}" type="presParOf" srcId="{32F21473-1582-47F7-9D39-7FADAFD56953}" destId="{F7DE60B0-4422-4956-92F4-E0B8813295C8}" srcOrd="0" destOrd="0" presId="urn:microsoft.com/office/officeart/2008/layout/LinedList"/>
    <dgm:cxn modelId="{8A84E5CF-5D8B-41BE-B5BF-B424294009A2}" type="presParOf" srcId="{32F21473-1582-47F7-9D39-7FADAFD56953}" destId="{034FE6AD-42C8-4F5F-BD3F-46F8A01DD49B}" srcOrd="1" destOrd="0" presId="urn:microsoft.com/office/officeart/2008/layout/LinedList"/>
    <dgm:cxn modelId="{AC6F8511-89E4-4F62-A7F8-6AE294AEBA72}" type="presParOf" srcId="{942CA1A7-C442-4732-A9E7-E2540085DC5C}" destId="{6B524318-F580-4C8E-A422-4990D4A0A6E4}" srcOrd="10" destOrd="0" presId="urn:microsoft.com/office/officeart/2008/layout/LinedList"/>
    <dgm:cxn modelId="{A0D807A6-04BF-4AAA-BA30-638468095BA7}" type="presParOf" srcId="{942CA1A7-C442-4732-A9E7-E2540085DC5C}" destId="{C78331E9-EE58-4809-8B05-0B2D2C247A80}" srcOrd="11" destOrd="0" presId="urn:microsoft.com/office/officeart/2008/layout/LinedList"/>
    <dgm:cxn modelId="{FFB10E71-98CF-490C-8C34-CD6581CC8A33}" type="presParOf" srcId="{C78331E9-EE58-4809-8B05-0B2D2C247A80}" destId="{CDE30E4C-AD93-4FFE-8F68-D8A8F10E9256}" srcOrd="0" destOrd="0" presId="urn:microsoft.com/office/officeart/2008/layout/LinedList"/>
    <dgm:cxn modelId="{5D6C0A77-7620-4676-9C36-FDAF80411213}" type="presParOf" srcId="{C78331E9-EE58-4809-8B05-0B2D2C247A80}" destId="{892FBCAD-C1BC-4D2D-A95A-B1A33E62C96D}" srcOrd="1" destOrd="0" presId="urn:microsoft.com/office/officeart/2008/layout/LinedList"/>
    <dgm:cxn modelId="{92EEE432-8E5E-4CB9-9BDD-7A95A756C10B}" type="presParOf" srcId="{942CA1A7-C442-4732-A9E7-E2540085DC5C}" destId="{C41347D6-F902-4C7B-9A8E-99E5D5C1BF33}" srcOrd="12" destOrd="0" presId="urn:microsoft.com/office/officeart/2008/layout/LinedList"/>
    <dgm:cxn modelId="{7D0A73E7-1670-408D-83FA-55851AB33D0E}" type="presParOf" srcId="{942CA1A7-C442-4732-A9E7-E2540085DC5C}" destId="{31DFA74B-9568-42E6-A91F-B137E4D216A9}" srcOrd="13" destOrd="0" presId="urn:microsoft.com/office/officeart/2008/layout/LinedList"/>
    <dgm:cxn modelId="{0EC143B4-FE95-4493-9508-85A231B9F1AA}" type="presParOf" srcId="{31DFA74B-9568-42E6-A91F-B137E4D216A9}" destId="{7BAFE3E0-1E7E-4448-998C-9F17629B0083}" srcOrd="0" destOrd="0" presId="urn:microsoft.com/office/officeart/2008/layout/LinedList"/>
    <dgm:cxn modelId="{57391BAA-F164-4D0F-B109-B14DEF3A7253}" type="presParOf" srcId="{31DFA74B-9568-42E6-A91F-B137E4D216A9}" destId="{0EB9461D-53A7-4036-BA79-8D83D765A3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559CB-3483-4EAD-A65B-26657B40D6EE}">
      <dsp:nvSpPr>
        <dsp:cNvPr id="0" name=""/>
        <dsp:cNvSpPr/>
      </dsp:nvSpPr>
      <dsp:spPr>
        <a:xfrm>
          <a:off x="0" y="680"/>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6032568-F210-4DB8-96C6-29FF379D23FF}">
      <dsp:nvSpPr>
        <dsp:cNvPr id="0" name=""/>
        <dsp:cNvSpPr/>
      </dsp:nvSpPr>
      <dsp:spPr>
        <a:xfrm>
          <a:off x="0" y="680"/>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Shipped the NLP engine that generates all the summaries you see as a </a:t>
          </a:r>
          <a:r>
            <a:rPr lang="en-US" sz="1400" b="1" kern="1200"/>
            <a:t>Product Management Lead at  Bing</a:t>
          </a:r>
          <a:endParaRPr lang="en-US" sz="1400" kern="1200"/>
        </a:p>
      </dsp:txBody>
      <dsp:txXfrm>
        <a:off x="0" y="680"/>
        <a:ext cx="6089650" cy="795823"/>
      </dsp:txXfrm>
    </dsp:sp>
    <dsp:sp modelId="{CBCAF89B-459B-41D0-ACE4-FA30486DAAE8}">
      <dsp:nvSpPr>
        <dsp:cNvPr id="0" name=""/>
        <dsp:cNvSpPr/>
      </dsp:nvSpPr>
      <dsp:spPr>
        <a:xfrm>
          <a:off x="0" y="796503"/>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0DE2A1A-9301-485D-AB20-1B69538C943C}">
      <dsp:nvSpPr>
        <dsp:cNvPr id="0" name=""/>
        <dsp:cNvSpPr/>
      </dsp:nvSpPr>
      <dsp:spPr>
        <a:xfrm>
          <a:off x="0" y="796503"/>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Worked on personalized targeting and engagement as a </a:t>
          </a:r>
          <a:r>
            <a:rPr lang="en-US" sz="1400" b="1" kern="1200" dirty="0"/>
            <a:t>Manager in Data Science and Engineering at Netflix</a:t>
          </a:r>
          <a:endParaRPr lang="en-US" sz="1400" kern="1200" dirty="0"/>
        </a:p>
      </dsp:txBody>
      <dsp:txXfrm>
        <a:off x="0" y="796503"/>
        <a:ext cx="6089650" cy="795823"/>
      </dsp:txXfrm>
    </dsp:sp>
    <dsp:sp modelId="{00BBEF62-AF3E-4E71-AA8A-7C1AF0E65AC3}">
      <dsp:nvSpPr>
        <dsp:cNvPr id="0" name=""/>
        <dsp:cNvSpPr/>
      </dsp:nvSpPr>
      <dsp:spPr>
        <a:xfrm>
          <a:off x="0" y="1592327"/>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6732056-1C3A-410E-BFAA-7F235217D4A5}">
      <dsp:nvSpPr>
        <dsp:cNvPr id="0" name=""/>
        <dsp:cNvSpPr/>
      </dsp:nvSpPr>
      <dsp:spPr>
        <a:xfrm>
          <a:off x="0" y="1592327"/>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Worked on  structuring health data from dozens of systems and EMRs as </a:t>
          </a:r>
          <a:r>
            <a:rPr lang="en-US" sz="1400" b="1" kern="1200" dirty="0"/>
            <a:t>Director of Engineering at Glimpse.</a:t>
          </a:r>
          <a:r>
            <a:rPr lang="en-US" sz="1400" kern="1200" dirty="0"/>
            <a:t> (now Apple)</a:t>
          </a:r>
        </a:p>
      </dsp:txBody>
      <dsp:txXfrm>
        <a:off x="0" y="1592327"/>
        <a:ext cx="6089650" cy="795823"/>
      </dsp:txXfrm>
    </dsp:sp>
    <dsp:sp modelId="{63136A32-77F0-4B67-9EB7-07A3C5CAFF3C}">
      <dsp:nvSpPr>
        <dsp:cNvPr id="0" name=""/>
        <dsp:cNvSpPr/>
      </dsp:nvSpPr>
      <dsp:spPr>
        <a:xfrm>
          <a:off x="0" y="2388150"/>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908D81-7EF4-40F6-99EB-88422C9FFCA1}">
      <dsp:nvSpPr>
        <dsp:cNvPr id="0" name=""/>
        <dsp:cNvSpPr/>
      </dsp:nvSpPr>
      <dsp:spPr>
        <a:xfrm>
          <a:off x="0" y="2388150"/>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Built a platform to identify high risk patients for select chronic conditions as the </a:t>
          </a:r>
          <a:r>
            <a:rPr lang="en-US" sz="1400" b="1" kern="1200"/>
            <a:t>VP of Product and Data Science at Lumiata </a:t>
          </a:r>
          <a:endParaRPr lang="en-US" sz="1400" kern="1200"/>
        </a:p>
      </dsp:txBody>
      <dsp:txXfrm>
        <a:off x="0" y="2388150"/>
        <a:ext cx="6089650" cy="795823"/>
      </dsp:txXfrm>
    </dsp:sp>
    <dsp:sp modelId="{E594891D-1B58-4151-853F-B1C0F1980803}">
      <dsp:nvSpPr>
        <dsp:cNvPr id="0" name=""/>
        <dsp:cNvSpPr/>
      </dsp:nvSpPr>
      <dsp:spPr>
        <a:xfrm>
          <a:off x="0" y="3183974"/>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DE60B0-4422-4956-92F4-E0B8813295C8}">
      <dsp:nvSpPr>
        <dsp:cNvPr id="0" name=""/>
        <dsp:cNvSpPr/>
      </dsp:nvSpPr>
      <dsp:spPr>
        <a:xfrm>
          <a:off x="0" y="3183974"/>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Am working conversation agents and digital assistants as a </a:t>
          </a:r>
          <a:r>
            <a:rPr lang="en-US" sz="1400" b="1" kern="1200" dirty="0"/>
            <a:t>Principal in the AI group at Microsoft</a:t>
          </a:r>
          <a:r>
            <a:rPr lang="en-US" sz="1400" kern="1200" dirty="0"/>
            <a:t>. </a:t>
          </a:r>
        </a:p>
      </dsp:txBody>
      <dsp:txXfrm>
        <a:off x="0" y="3183974"/>
        <a:ext cx="6089650" cy="795823"/>
      </dsp:txXfrm>
    </dsp:sp>
    <dsp:sp modelId="{6B524318-F580-4C8E-A422-4990D4A0A6E4}">
      <dsp:nvSpPr>
        <dsp:cNvPr id="0" name=""/>
        <dsp:cNvSpPr/>
      </dsp:nvSpPr>
      <dsp:spPr>
        <a:xfrm>
          <a:off x="0" y="3979797"/>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DE30E4C-AD93-4FFE-8F68-D8A8F10E9256}">
      <dsp:nvSpPr>
        <dsp:cNvPr id="0" name=""/>
        <dsp:cNvSpPr/>
      </dsp:nvSpPr>
      <dsp:spPr>
        <a:xfrm>
          <a:off x="0" y="3979797"/>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As consultant I’ve worked on search engines, conversation agents, predictive analytics, personalized shopping experiences, and self learning data platforms. </a:t>
          </a:r>
        </a:p>
        <a:p>
          <a:pPr marL="0" lvl="0" indent="0" algn="l" defTabSz="622300">
            <a:lnSpc>
              <a:spcPct val="90000"/>
            </a:lnSpc>
            <a:spcBef>
              <a:spcPct val="0"/>
            </a:spcBef>
            <a:spcAft>
              <a:spcPct val="35000"/>
            </a:spcAft>
            <a:buNone/>
          </a:pPr>
          <a:endParaRPr lang="en-US" sz="1400" kern="1200" dirty="0"/>
        </a:p>
      </dsp:txBody>
      <dsp:txXfrm>
        <a:off x="0" y="3979797"/>
        <a:ext cx="6089650" cy="795823"/>
      </dsp:txXfrm>
    </dsp:sp>
    <dsp:sp modelId="{C41347D6-F902-4C7B-9A8E-99E5D5C1BF33}">
      <dsp:nvSpPr>
        <dsp:cNvPr id="0" name=""/>
        <dsp:cNvSpPr/>
      </dsp:nvSpPr>
      <dsp:spPr>
        <a:xfrm>
          <a:off x="0" y="4775621"/>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BAFE3E0-1E7E-4448-998C-9F17629B0083}">
      <dsp:nvSpPr>
        <dsp:cNvPr id="0" name=""/>
        <dsp:cNvSpPr/>
      </dsp:nvSpPr>
      <dsp:spPr>
        <a:xfrm>
          <a:off x="0" y="4775621"/>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I hold dual BS degrees in Math and Molecular Biology at from the University of Colorado, and an MS in  Mathematical Engineering from Stanford University.</a:t>
          </a:r>
        </a:p>
      </dsp:txBody>
      <dsp:txXfrm>
        <a:off x="0" y="4775621"/>
        <a:ext cx="6089650" cy="7958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632B6-DE5F-4384-BB8E-708C122A9084}" type="datetimeFigureOut">
              <a:rPr lang="en-US" smtClean="0"/>
              <a:t>5/2/2018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245F7-4D75-40B9-A116-A8F53EFA304A}" type="slidenum">
              <a:rPr lang="en-US" smtClean="0"/>
              <a:t>‹#›</a:t>
            </a:fld>
            <a:endParaRPr lang="en-US"/>
          </a:p>
        </p:txBody>
      </p:sp>
    </p:spTree>
    <p:extLst>
      <p:ext uri="{BB962C8B-B14F-4D97-AF65-F5344CB8AC3E}">
        <p14:creationId xmlns:p14="http://schemas.microsoft.com/office/powerpoint/2010/main" val="2834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Today we are going to talk about 4 practices that you, as a leader in a company with an AI powered product, that you can implement. And that if you do, it will give you a much higher chance of success in the market.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based on the experience of about 30 companies spanning the space of applications in AI.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were highly successful, with very lean teams making month over month gains and measurable improvement to customer value.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were not. 30 person data science teams making very little progress.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two cases, </a:t>
            </a:r>
          </a:p>
          <a:p>
            <a:pPr marL="171450" indent="-171450">
              <a:buFont typeface="Arial" panose="020B0604020202020204" pitchFamily="34" charset="0"/>
              <a:buChar char="•"/>
            </a:pPr>
            <a:endParaRPr lang="en-US" dirty="0"/>
          </a:p>
          <a:p>
            <a:endParaRPr lang="en-US" dirty="0"/>
          </a:p>
          <a:p>
            <a:r>
              <a:rPr lang="en-US" dirty="0"/>
              <a:t>AI is a technical space, and if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1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None/>
            </a:pPr>
            <a:r>
              <a:rPr lang="en-US" dirty="0"/>
              <a:t>Start with a 'People Problem’</a:t>
            </a:r>
          </a:p>
          <a:p>
            <a:pPr marL="0" indent="0" fontAlgn="ctr">
              <a:buNone/>
            </a:pPr>
            <a:r>
              <a:rPr lang="en-US" dirty="0"/>
              <a:t>A people problem is </a:t>
            </a:r>
            <a:r>
              <a:rPr lang="en-US" u="sng" dirty="0"/>
              <a:t>solution agnostic</a:t>
            </a:r>
            <a:r>
              <a:rPr lang="en-US" dirty="0"/>
              <a:t> -- it should </a:t>
            </a:r>
            <a:r>
              <a:rPr lang="en-US" i="1" dirty="0"/>
              <a:t>not </a:t>
            </a:r>
            <a:r>
              <a:rPr lang="en-US" dirty="0"/>
              <a:t>be described as using a technology or a product; rather, it is customer problem centric. An example of a people problem might be "it takes too damn long to book al the meetings I have to book. I don’t want to do it any more".  </a:t>
            </a:r>
          </a:p>
          <a:p>
            <a:pPr fontAlgn="ctr"/>
            <a:r>
              <a:rPr lang="en-US" dirty="0"/>
              <a:t>Gather what we know about the problem to size it</a:t>
            </a:r>
          </a:p>
          <a:p>
            <a:r>
              <a:rPr lang="en-US" dirty="0"/>
              <a:t>You need to size the problem to know not just if you should build it and how robust your solution should be. This is as important in product development as metrics development: a small feature does not call for a massive, expensive metric.  </a:t>
            </a:r>
          </a:p>
          <a:p>
            <a:r>
              <a:rPr lang="en-US" dirty="0"/>
              <a:t> </a:t>
            </a:r>
          </a:p>
          <a:p>
            <a:pPr fontAlgn="ctr"/>
            <a:r>
              <a:rPr lang="en-US" dirty="0"/>
              <a:t>Establish XO's (product hypothesis)</a:t>
            </a:r>
          </a:p>
          <a:p>
            <a:r>
              <a:rPr lang="en-US" dirty="0"/>
              <a:t>Experience Outcomes (XO's) are a series of product outcomes that we believe will improve the problem defined in step 1. The key question to ask: is if you improved the people problem in step 1, what would you observe? For example, if we solved the meeting problem proposed in (1) we might observe that (1) the total number of minutes for </a:t>
            </a:r>
            <a:r>
              <a:rPr lang="en-US" dirty="0" err="1"/>
              <a:t>cortana</a:t>
            </a:r>
            <a:r>
              <a:rPr lang="en-US" dirty="0"/>
              <a:t> users spent booking meetings would decrease significantly.</a:t>
            </a:r>
          </a:p>
          <a:p>
            <a:r>
              <a:rPr lang="en-US" b="1" dirty="0"/>
              <a:t> </a:t>
            </a:r>
          </a:p>
          <a:p>
            <a:pPr fontAlgn="ctr"/>
            <a:r>
              <a:rPr lang="en-US" dirty="0"/>
              <a:t>Establish metrics / KPI's and/or build evaluation data sets</a:t>
            </a:r>
          </a:p>
          <a:p>
            <a:r>
              <a:rPr lang="en-US" dirty="0"/>
              <a:t>Metrics are tailored to the output of step 3. They should have baselines (how much time does a median professional spend on a calendar per week) and targets (lets reduce that number by 15%), as well as a measurement strategy. This is a full time job.  </a:t>
            </a:r>
          </a:p>
          <a:p>
            <a:r>
              <a:rPr lang="en-US" dirty="0"/>
              <a:t> </a:t>
            </a:r>
          </a:p>
          <a:p>
            <a:pPr fontAlgn="ctr"/>
            <a:r>
              <a:rPr lang="en-US" dirty="0"/>
              <a:t>Build and iterate on products until the KPI's in step 4 are met.  </a:t>
            </a:r>
          </a:p>
          <a:p>
            <a:r>
              <a:rPr lang="en-US" dirty="0"/>
              <a:t>Track results, observe performance, build, test, evaluate.  Ship when good.  For example, we might ship when the calendar product takes less time than not using </a:t>
            </a:r>
            <a:r>
              <a:rPr lang="en-US" dirty="0" err="1"/>
              <a:t>cortana</a:t>
            </a:r>
            <a:r>
              <a:rPr lang="en-US" dirty="0"/>
              <a:t>, with a fail rate of less than 5%.  </a:t>
            </a:r>
          </a:p>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12</a:t>
            </a:fld>
            <a:endParaRPr lang="en-US"/>
          </a:p>
        </p:txBody>
      </p:sp>
    </p:spTree>
    <p:extLst>
      <p:ext uri="{BB962C8B-B14F-4D97-AF65-F5344CB8AC3E}">
        <p14:creationId xmlns:p14="http://schemas.microsoft.com/office/powerpoint/2010/main" val="250644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13</a:t>
            </a:fld>
            <a:endParaRPr lang="en-US"/>
          </a:p>
        </p:txBody>
      </p:sp>
    </p:spTree>
    <p:extLst>
      <p:ext uri="{BB962C8B-B14F-4D97-AF65-F5344CB8AC3E}">
        <p14:creationId xmlns:p14="http://schemas.microsoft.com/office/powerpoint/2010/main" val="228455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None/>
            </a:pPr>
            <a:r>
              <a:rPr lang="en-US" dirty="0"/>
              <a:t>Start with a 'People Problem’</a:t>
            </a:r>
          </a:p>
          <a:p>
            <a:pPr marL="0" indent="0" fontAlgn="ctr">
              <a:buNone/>
            </a:pPr>
            <a:r>
              <a:rPr lang="en-US" dirty="0"/>
              <a:t>A people problem is </a:t>
            </a:r>
            <a:r>
              <a:rPr lang="en-US" u="sng" dirty="0"/>
              <a:t>solution agnostic</a:t>
            </a:r>
            <a:r>
              <a:rPr lang="en-US" dirty="0"/>
              <a:t> -- it should </a:t>
            </a:r>
            <a:r>
              <a:rPr lang="en-US" i="1" dirty="0"/>
              <a:t>not </a:t>
            </a:r>
            <a:r>
              <a:rPr lang="en-US" dirty="0"/>
              <a:t>be described as using a technology or a product; rather, it is customer problem centric. An example of a people problem might be "it takes too damn long to book al the meetings I have to book. I don’t want to do it any more".  </a:t>
            </a:r>
          </a:p>
          <a:p>
            <a:pPr fontAlgn="ctr"/>
            <a:r>
              <a:rPr lang="en-US" dirty="0"/>
              <a:t>Gather what we know about the problem to size it</a:t>
            </a:r>
          </a:p>
          <a:p>
            <a:r>
              <a:rPr lang="en-US" dirty="0"/>
              <a:t>You need to size the problem to know not just if you should build it and how robust your solution should be. This is as important in product development as metrics development: a small feature does not call for a massive, expensive metric.  </a:t>
            </a:r>
          </a:p>
          <a:p>
            <a:r>
              <a:rPr lang="en-US" dirty="0"/>
              <a:t> </a:t>
            </a:r>
          </a:p>
          <a:p>
            <a:pPr fontAlgn="ctr"/>
            <a:r>
              <a:rPr lang="en-US" dirty="0"/>
              <a:t>Establish XO's (product hypothesis)</a:t>
            </a:r>
          </a:p>
          <a:p>
            <a:r>
              <a:rPr lang="en-US" dirty="0"/>
              <a:t>Experience Outcomes (XO's) are a series of product outcomes that we believe will improve the problem defined in step 1. The key question to ask: is if you improved the people problem in step 1, what would you observe? For example, if we solved the meeting problem proposed in (1) we might observe that (1) the total number of minutes for </a:t>
            </a:r>
            <a:r>
              <a:rPr lang="en-US" dirty="0" err="1"/>
              <a:t>cortana</a:t>
            </a:r>
            <a:r>
              <a:rPr lang="en-US" dirty="0"/>
              <a:t> users spent booking meetings would decrease significantly.</a:t>
            </a:r>
          </a:p>
          <a:p>
            <a:r>
              <a:rPr lang="en-US" b="1" dirty="0"/>
              <a:t> </a:t>
            </a:r>
          </a:p>
          <a:p>
            <a:pPr fontAlgn="ctr"/>
            <a:r>
              <a:rPr lang="en-US" dirty="0"/>
              <a:t>Establish metrics / KPI's and/or build evaluation data sets</a:t>
            </a:r>
          </a:p>
          <a:p>
            <a:r>
              <a:rPr lang="en-US" dirty="0"/>
              <a:t>Metrics are tailored to the output of step 3. They should have baselines (how much time does a median professional spend on a calendar per week) and targets (lets reduce that number by 15%), as well as a measurement strategy. This is a full time job.  </a:t>
            </a:r>
          </a:p>
          <a:p>
            <a:r>
              <a:rPr lang="en-US" dirty="0"/>
              <a:t> </a:t>
            </a:r>
          </a:p>
          <a:p>
            <a:pPr fontAlgn="ctr"/>
            <a:r>
              <a:rPr lang="en-US" dirty="0"/>
              <a:t>Build and iterate on products until the KPI's in step 4 are met.  </a:t>
            </a:r>
          </a:p>
          <a:p>
            <a:r>
              <a:rPr lang="en-US" dirty="0"/>
              <a:t>Track results, observe performance, build, test, evaluate.  Ship when good.  For example, we might ship when the calendar product takes less time than not using </a:t>
            </a:r>
            <a:r>
              <a:rPr lang="en-US" dirty="0" err="1"/>
              <a:t>cortana</a:t>
            </a:r>
            <a:r>
              <a:rPr lang="en-US" dirty="0"/>
              <a:t>, with a fail rate of less than 5%.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63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15</a:t>
            </a:fld>
            <a:endParaRPr lang="en-US"/>
          </a:p>
        </p:txBody>
      </p:sp>
    </p:spTree>
    <p:extLst>
      <p:ext uri="{BB962C8B-B14F-4D97-AF65-F5344CB8AC3E}">
        <p14:creationId xmlns:p14="http://schemas.microsoft.com/office/powerpoint/2010/main" val="196743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a:t>
            </a:r>
            <a:r>
              <a:rPr lang="en-US" dirty="0" err="1"/>
              <a:t>thiem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38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None/>
            </a:pPr>
            <a:r>
              <a:rPr lang="en-US" dirty="0"/>
              <a:t>Start with a 'People Problem’</a:t>
            </a:r>
          </a:p>
          <a:p>
            <a:pPr marL="0" indent="0" fontAlgn="ctr">
              <a:buNone/>
            </a:pPr>
            <a:r>
              <a:rPr lang="en-US" dirty="0"/>
              <a:t>A people problem is </a:t>
            </a:r>
            <a:r>
              <a:rPr lang="en-US" u="sng" dirty="0"/>
              <a:t>solution agnostic</a:t>
            </a:r>
            <a:r>
              <a:rPr lang="en-US" dirty="0"/>
              <a:t> -- it should </a:t>
            </a:r>
            <a:r>
              <a:rPr lang="en-US" i="1" dirty="0"/>
              <a:t>not </a:t>
            </a:r>
            <a:r>
              <a:rPr lang="en-US" dirty="0"/>
              <a:t>be described as using a technology or a product; rather, it is customer problem centric. An example of a people problem might be "it takes too damn long to book al the meetings I have to book. I don’t want to do it any more".  </a:t>
            </a:r>
          </a:p>
          <a:p>
            <a:pPr fontAlgn="ctr"/>
            <a:r>
              <a:rPr lang="en-US" dirty="0"/>
              <a:t>Gather what we know about the problem to size it</a:t>
            </a:r>
          </a:p>
          <a:p>
            <a:r>
              <a:rPr lang="en-US" dirty="0"/>
              <a:t>You need to size the problem to know not just if you should build it and how robust your solution should be. This is as important in product development as metrics development: a small feature does not call for a massive, expensive metric.  </a:t>
            </a:r>
          </a:p>
          <a:p>
            <a:r>
              <a:rPr lang="en-US" dirty="0"/>
              <a:t> </a:t>
            </a:r>
          </a:p>
          <a:p>
            <a:pPr fontAlgn="ctr"/>
            <a:r>
              <a:rPr lang="en-US" dirty="0"/>
              <a:t>Establish XO's (product hypothesis)</a:t>
            </a:r>
          </a:p>
          <a:p>
            <a:r>
              <a:rPr lang="en-US" dirty="0"/>
              <a:t>Experience Outcomes (XO's) are a series of product outcomes that we believe will improve the problem defined in step 1. The key question to ask: is if you improved the people problem in step 1, what would you observe? For example, if we solved the meeting problem proposed in (1) we might observe that (1) the total number of minutes for </a:t>
            </a:r>
            <a:r>
              <a:rPr lang="en-US" dirty="0" err="1"/>
              <a:t>cortana</a:t>
            </a:r>
            <a:r>
              <a:rPr lang="en-US" dirty="0"/>
              <a:t> users spent booking meetings would decrease significantly.</a:t>
            </a:r>
          </a:p>
          <a:p>
            <a:r>
              <a:rPr lang="en-US" b="1" dirty="0"/>
              <a:t> </a:t>
            </a:r>
          </a:p>
          <a:p>
            <a:pPr fontAlgn="ctr"/>
            <a:r>
              <a:rPr lang="en-US" dirty="0"/>
              <a:t>Establish metrics / KPI's and/or build evaluation data sets</a:t>
            </a:r>
          </a:p>
          <a:p>
            <a:r>
              <a:rPr lang="en-US" dirty="0"/>
              <a:t>Metrics are tailored to the output of step 3. They should have baselines (how much time does a median professional spend on a calendar per week) and targets (lets reduce that number by 15%), as well as a measurement strategy. This is a full time job.  </a:t>
            </a:r>
          </a:p>
          <a:p>
            <a:r>
              <a:rPr lang="en-US" dirty="0"/>
              <a:t> </a:t>
            </a:r>
          </a:p>
          <a:p>
            <a:pPr fontAlgn="ctr"/>
            <a:r>
              <a:rPr lang="en-US" dirty="0"/>
              <a:t>Build and iterate on products until the KPI's in step 4 are met.  </a:t>
            </a:r>
          </a:p>
          <a:p>
            <a:r>
              <a:rPr lang="en-US" dirty="0"/>
              <a:t>Track results, observe performance, build, test, evaluate.  Ship when good.  For example, we might ship when the calendar product takes less time than not using </a:t>
            </a:r>
            <a:r>
              <a:rPr lang="en-US" dirty="0" err="1"/>
              <a:t>cortana</a:t>
            </a:r>
            <a:r>
              <a:rPr lang="en-US" dirty="0"/>
              <a:t>, with a fail rate of less than 5%.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70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doing </a:t>
            </a:r>
          </a:p>
        </p:txBody>
      </p:sp>
      <p:sp>
        <p:nvSpPr>
          <p:cNvPr id="4" name="Slide Number Placeholder 3"/>
          <p:cNvSpPr>
            <a:spLocks noGrp="1"/>
          </p:cNvSpPr>
          <p:nvPr>
            <p:ph type="sldNum" sz="quarter" idx="10"/>
          </p:nvPr>
        </p:nvSpPr>
        <p:spPr/>
        <p:txBody>
          <a:bodyPr/>
          <a:lstStyle/>
          <a:p>
            <a:fld id="{4CE245F7-4D75-40B9-A116-A8F53EFA304A}" type="slidenum">
              <a:rPr lang="en-US" smtClean="0"/>
              <a:t>20</a:t>
            </a:fld>
            <a:endParaRPr lang="en-US"/>
          </a:p>
        </p:txBody>
      </p:sp>
    </p:spTree>
    <p:extLst>
      <p:ext uri="{BB962C8B-B14F-4D97-AF65-F5344CB8AC3E}">
        <p14:creationId xmlns:p14="http://schemas.microsoft.com/office/powerpoint/2010/main" val="230311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21</a:t>
            </a:fld>
            <a:endParaRPr lang="en-US"/>
          </a:p>
        </p:txBody>
      </p:sp>
    </p:spTree>
    <p:extLst>
      <p:ext uri="{BB962C8B-B14F-4D97-AF65-F5344CB8AC3E}">
        <p14:creationId xmlns:p14="http://schemas.microsoft.com/office/powerpoint/2010/main" val="416496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goal is to get to the point that people are using the product.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9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goal is to get to the point that people are using the product.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4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3</a:t>
            </a:fld>
            <a:endParaRPr lang="en-US"/>
          </a:p>
        </p:txBody>
      </p:sp>
    </p:spTree>
    <p:extLst>
      <p:ext uri="{BB962C8B-B14F-4D97-AF65-F5344CB8AC3E}">
        <p14:creationId xmlns:p14="http://schemas.microsoft.com/office/powerpoint/2010/main" val="2554161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doing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9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Powerset and Document Summaries</a:t>
            </a:r>
          </a:p>
          <a:p>
            <a:r>
              <a:rPr lang="en-US" dirty="0"/>
              <a:t>* How did a 30 person team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059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Powerset and Document Summaries</a:t>
            </a:r>
          </a:p>
          <a:p>
            <a:r>
              <a:rPr lang="en-US" dirty="0"/>
              <a:t>* How did a 30 person team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503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been doing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45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Powerset and Document Summaries</a:t>
            </a:r>
          </a:p>
          <a:p>
            <a:r>
              <a:rPr lang="en-US" dirty="0"/>
              <a:t>* How did a 30 person team </a:t>
            </a:r>
          </a:p>
        </p:txBody>
      </p:sp>
      <p:sp>
        <p:nvSpPr>
          <p:cNvPr id="4" name="Slide Number Placeholder 3"/>
          <p:cNvSpPr>
            <a:spLocks noGrp="1"/>
          </p:cNvSpPr>
          <p:nvPr>
            <p:ph type="sldNum" sz="quarter" idx="10"/>
          </p:nvPr>
        </p:nvSpPr>
        <p:spPr/>
        <p:txBody>
          <a:bodyPr/>
          <a:lstStyle/>
          <a:p>
            <a:fld id="{4CE245F7-4D75-40B9-A116-A8F53EFA304A}" type="slidenum">
              <a:rPr lang="en-US" smtClean="0"/>
              <a:t>4</a:t>
            </a:fld>
            <a:endParaRPr lang="en-US"/>
          </a:p>
        </p:txBody>
      </p:sp>
    </p:spTree>
    <p:extLst>
      <p:ext uri="{BB962C8B-B14F-4D97-AF65-F5344CB8AC3E}">
        <p14:creationId xmlns:p14="http://schemas.microsoft.com/office/powerpoint/2010/main" val="138113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Optimization versus metrics</a:t>
            </a:r>
          </a:p>
          <a:p>
            <a:pPr marL="171450" indent="-171450">
              <a:buFont typeface="Arial" panose="020B0604020202020204" pitchFamily="34" charset="0"/>
              <a:buChar char="•"/>
            </a:pPr>
            <a:r>
              <a:rPr lang="en-US" dirty="0"/>
              <a:t>Google and </a:t>
            </a:r>
            <a:r>
              <a:rPr lang="en-US" dirty="0" err="1"/>
              <a:t>bing</a:t>
            </a:r>
            <a:r>
              <a:rPr lang="en-US" dirty="0"/>
              <a:t> are optimized to put the most relevant result for a query in position 1.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245F7-4D75-40B9-A116-A8F53EFA3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72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7</a:t>
            </a:fld>
            <a:endParaRPr lang="en-US"/>
          </a:p>
        </p:txBody>
      </p:sp>
    </p:spTree>
    <p:extLst>
      <p:ext uri="{BB962C8B-B14F-4D97-AF65-F5344CB8AC3E}">
        <p14:creationId xmlns:p14="http://schemas.microsoft.com/office/powerpoint/2010/main" val="5841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How stock </a:t>
            </a:r>
          </a:p>
        </p:txBody>
      </p:sp>
      <p:sp>
        <p:nvSpPr>
          <p:cNvPr id="4" name="Slide Number Placeholder 3"/>
          <p:cNvSpPr>
            <a:spLocks noGrp="1"/>
          </p:cNvSpPr>
          <p:nvPr>
            <p:ph type="sldNum" sz="quarter" idx="10"/>
          </p:nvPr>
        </p:nvSpPr>
        <p:spPr/>
        <p:txBody>
          <a:bodyPr/>
          <a:lstStyle/>
          <a:p>
            <a:fld id="{4CE245F7-4D75-40B9-A116-A8F53EFA304A}" type="slidenum">
              <a:rPr lang="en-US" smtClean="0"/>
              <a:t>8</a:t>
            </a:fld>
            <a:endParaRPr lang="en-US"/>
          </a:p>
        </p:txBody>
      </p:sp>
    </p:spTree>
    <p:extLst>
      <p:ext uri="{BB962C8B-B14F-4D97-AF65-F5344CB8AC3E}">
        <p14:creationId xmlns:p14="http://schemas.microsoft.com/office/powerpoint/2010/main" val="191533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None/>
            </a:pPr>
            <a:r>
              <a:rPr lang="en-US" dirty="0"/>
              <a:t>Start with a 'People Problem’</a:t>
            </a:r>
          </a:p>
          <a:p>
            <a:pPr marL="0" indent="0" fontAlgn="ctr">
              <a:buNone/>
            </a:pPr>
            <a:r>
              <a:rPr lang="en-US" dirty="0"/>
              <a:t>A people problem is </a:t>
            </a:r>
            <a:r>
              <a:rPr lang="en-US" u="sng" dirty="0"/>
              <a:t>solution agnostic</a:t>
            </a:r>
            <a:r>
              <a:rPr lang="en-US" dirty="0"/>
              <a:t> -- it should </a:t>
            </a:r>
            <a:r>
              <a:rPr lang="en-US" i="1" dirty="0"/>
              <a:t>not </a:t>
            </a:r>
            <a:r>
              <a:rPr lang="en-US" dirty="0"/>
              <a:t>be described as using a technology or a product; rather, it is customer problem centric. An example of a people problem might be "it takes too damn long to book al the meetings I have to book. I don’t want to do it any more".  </a:t>
            </a:r>
          </a:p>
          <a:p>
            <a:pPr fontAlgn="ctr"/>
            <a:r>
              <a:rPr lang="en-US" dirty="0"/>
              <a:t>Gather what we know about the problem to size it</a:t>
            </a:r>
          </a:p>
          <a:p>
            <a:r>
              <a:rPr lang="en-US" dirty="0"/>
              <a:t>You need to size the problem to know not just if you should build it and how robust your solution should be. This is as important in product development as metrics development: a small feature does not call for a massive, expensive metric.  </a:t>
            </a:r>
          </a:p>
          <a:p>
            <a:r>
              <a:rPr lang="en-US" dirty="0"/>
              <a:t> </a:t>
            </a:r>
          </a:p>
          <a:p>
            <a:pPr fontAlgn="ctr"/>
            <a:r>
              <a:rPr lang="en-US" dirty="0"/>
              <a:t>Establish XO's (product hypothesis)</a:t>
            </a:r>
          </a:p>
          <a:p>
            <a:r>
              <a:rPr lang="en-US" dirty="0"/>
              <a:t>Experience Outcomes (XO's) are a series of product outcomes that we believe will improve the problem defined in step 1. The key question to ask: is if you improved the people problem in step 1, what would you observe? For example, if we solved the meeting problem proposed in (1) we might observe that (1) the total number of minutes for </a:t>
            </a:r>
            <a:r>
              <a:rPr lang="en-US" dirty="0" err="1"/>
              <a:t>cortana</a:t>
            </a:r>
            <a:r>
              <a:rPr lang="en-US" dirty="0"/>
              <a:t> users spent booking meetings would decrease significantly.</a:t>
            </a:r>
          </a:p>
          <a:p>
            <a:r>
              <a:rPr lang="en-US" b="1" dirty="0"/>
              <a:t> </a:t>
            </a:r>
          </a:p>
          <a:p>
            <a:pPr fontAlgn="ctr"/>
            <a:r>
              <a:rPr lang="en-US" dirty="0"/>
              <a:t>Establish metrics / KPI's and/or build evaluation data sets</a:t>
            </a:r>
          </a:p>
          <a:p>
            <a:r>
              <a:rPr lang="en-US" dirty="0"/>
              <a:t>Metrics are tailored to the output of step 3. They should have baselines (how much time does a median professional spend on a calendar per week) and targets (lets reduce that number by 15%), as well as a measurement strategy. This is a full time job.  </a:t>
            </a:r>
          </a:p>
          <a:p>
            <a:r>
              <a:rPr lang="en-US" dirty="0"/>
              <a:t> </a:t>
            </a:r>
          </a:p>
          <a:p>
            <a:pPr fontAlgn="ctr"/>
            <a:r>
              <a:rPr lang="en-US" dirty="0"/>
              <a:t>Build and iterate on products until the KPI's in step 4 are met.  </a:t>
            </a:r>
          </a:p>
          <a:p>
            <a:r>
              <a:rPr lang="en-US" dirty="0"/>
              <a:t>Track results, observe performance, build, test, evaluate.  Ship when good.  For example, we might ship when the calendar product takes less time than not using </a:t>
            </a:r>
            <a:r>
              <a:rPr lang="en-US" dirty="0" err="1"/>
              <a:t>cortana</a:t>
            </a:r>
            <a:r>
              <a:rPr lang="en-US" dirty="0"/>
              <a:t>, with a fail rate of less than 5%.  </a:t>
            </a:r>
          </a:p>
          <a:p>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9</a:t>
            </a:fld>
            <a:endParaRPr lang="en-US"/>
          </a:p>
        </p:txBody>
      </p:sp>
    </p:spTree>
    <p:extLst>
      <p:ext uri="{BB962C8B-B14F-4D97-AF65-F5344CB8AC3E}">
        <p14:creationId xmlns:p14="http://schemas.microsoft.com/office/powerpoint/2010/main" val="36980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a:t>
            </a:r>
            <a:r>
              <a:rPr lang="en-US" dirty="0" err="1"/>
              <a:t>thiem</a:t>
            </a:r>
            <a:endParaRPr lang="en-US" dirty="0"/>
          </a:p>
        </p:txBody>
      </p:sp>
      <p:sp>
        <p:nvSpPr>
          <p:cNvPr id="4" name="Slide Number Placeholder 3"/>
          <p:cNvSpPr>
            <a:spLocks noGrp="1"/>
          </p:cNvSpPr>
          <p:nvPr>
            <p:ph type="sldNum" sz="quarter" idx="10"/>
          </p:nvPr>
        </p:nvSpPr>
        <p:spPr/>
        <p:txBody>
          <a:bodyPr/>
          <a:lstStyle/>
          <a:p>
            <a:fld id="{4CE245F7-4D75-40B9-A116-A8F53EFA304A}" type="slidenum">
              <a:rPr lang="en-US" smtClean="0"/>
              <a:t>10</a:t>
            </a:fld>
            <a:endParaRPr lang="en-US"/>
          </a:p>
        </p:txBody>
      </p:sp>
    </p:spTree>
    <p:extLst>
      <p:ext uri="{BB962C8B-B14F-4D97-AF65-F5344CB8AC3E}">
        <p14:creationId xmlns:p14="http://schemas.microsoft.com/office/powerpoint/2010/main" val="234229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A484C63E-9157-45F4-9A95-5E5A4712C6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036ACF57-B544-4EC0-AB5D-BEFFF5F477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3" name="Slide Number Placeholder 3">
            <a:extLst>
              <a:ext uri="{FF2B5EF4-FFF2-40B4-BE49-F238E27FC236}">
                <a16:creationId xmlns:a16="http://schemas.microsoft.com/office/drawing/2014/main" id="{050A9DA5-F744-44D9-B05E-7575CC13DB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1200">
                <a:solidFill>
                  <a:srgbClr val="000000"/>
                </a:solidFill>
                <a:latin typeface="Gill Sans" pitchFamily="6" charset="0"/>
                <a:ea typeface="ヒラギノ角ゴ ProN W3" pitchFamily="6" charset="-128"/>
                <a:sym typeface="Gill Sans" pitchFamily="6" charset="0"/>
              </a:defRPr>
            </a:lvl1pPr>
            <a:lvl2pPr marL="742950" indent="-285750">
              <a:defRPr sz="11200">
                <a:solidFill>
                  <a:srgbClr val="000000"/>
                </a:solidFill>
                <a:latin typeface="Gill Sans" pitchFamily="6" charset="0"/>
                <a:ea typeface="ヒラギノ角ゴ ProN W3" pitchFamily="6" charset="-128"/>
                <a:sym typeface="Gill Sans" pitchFamily="6" charset="0"/>
              </a:defRPr>
            </a:lvl2pPr>
            <a:lvl3pPr marL="1143000" indent="-228600">
              <a:defRPr sz="11200">
                <a:solidFill>
                  <a:srgbClr val="000000"/>
                </a:solidFill>
                <a:latin typeface="Gill Sans" pitchFamily="6" charset="0"/>
                <a:ea typeface="ヒラギノ角ゴ ProN W3" pitchFamily="6" charset="-128"/>
                <a:sym typeface="Gill Sans" pitchFamily="6" charset="0"/>
              </a:defRPr>
            </a:lvl3pPr>
            <a:lvl4pPr marL="1600200" indent="-228600">
              <a:defRPr sz="11200">
                <a:solidFill>
                  <a:srgbClr val="000000"/>
                </a:solidFill>
                <a:latin typeface="Gill Sans" pitchFamily="6" charset="0"/>
                <a:ea typeface="ヒラギノ角ゴ ProN W3" pitchFamily="6" charset="-128"/>
                <a:sym typeface="Gill Sans" pitchFamily="6" charset="0"/>
              </a:defRPr>
            </a:lvl4pPr>
            <a:lvl5pPr marL="2057400" indent="-228600">
              <a:defRPr sz="11200">
                <a:solidFill>
                  <a:srgbClr val="000000"/>
                </a:solidFill>
                <a:latin typeface="Gill Sans" pitchFamily="6" charset="0"/>
                <a:ea typeface="ヒラギノ角ゴ ProN W3" pitchFamily="6" charset="-128"/>
                <a:sym typeface="Gill Sans" pitchFamily="6" charset="0"/>
              </a:defRPr>
            </a:lvl5pPr>
            <a:lvl6pPr marL="2514600" indent="-228600" eaLnBrk="0" fontAlgn="base" hangingPunct="0">
              <a:spcBef>
                <a:spcPct val="0"/>
              </a:spcBef>
              <a:spcAft>
                <a:spcPct val="0"/>
              </a:spcAft>
              <a:defRPr sz="11200">
                <a:solidFill>
                  <a:srgbClr val="000000"/>
                </a:solidFill>
                <a:latin typeface="Gill Sans" pitchFamily="6" charset="0"/>
                <a:ea typeface="ヒラギノ角ゴ ProN W3" pitchFamily="6" charset="-128"/>
                <a:sym typeface="Gill Sans" pitchFamily="6" charset="0"/>
              </a:defRPr>
            </a:lvl6pPr>
            <a:lvl7pPr marL="2971800" indent="-228600" eaLnBrk="0" fontAlgn="base" hangingPunct="0">
              <a:spcBef>
                <a:spcPct val="0"/>
              </a:spcBef>
              <a:spcAft>
                <a:spcPct val="0"/>
              </a:spcAft>
              <a:defRPr sz="11200">
                <a:solidFill>
                  <a:srgbClr val="000000"/>
                </a:solidFill>
                <a:latin typeface="Gill Sans" pitchFamily="6" charset="0"/>
                <a:ea typeface="ヒラギノ角ゴ ProN W3" pitchFamily="6" charset="-128"/>
                <a:sym typeface="Gill Sans" pitchFamily="6" charset="0"/>
              </a:defRPr>
            </a:lvl7pPr>
            <a:lvl8pPr marL="3429000" indent="-228600" eaLnBrk="0" fontAlgn="base" hangingPunct="0">
              <a:spcBef>
                <a:spcPct val="0"/>
              </a:spcBef>
              <a:spcAft>
                <a:spcPct val="0"/>
              </a:spcAft>
              <a:defRPr sz="11200">
                <a:solidFill>
                  <a:srgbClr val="000000"/>
                </a:solidFill>
                <a:latin typeface="Gill Sans" pitchFamily="6" charset="0"/>
                <a:ea typeface="ヒラギノ角ゴ ProN W3" pitchFamily="6" charset="-128"/>
                <a:sym typeface="Gill Sans" pitchFamily="6" charset="0"/>
              </a:defRPr>
            </a:lvl8pPr>
            <a:lvl9pPr marL="3886200" indent="-228600" eaLnBrk="0" fontAlgn="base" hangingPunct="0">
              <a:spcBef>
                <a:spcPct val="0"/>
              </a:spcBef>
              <a:spcAft>
                <a:spcPct val="0"/>
              </a:spcAft>
              <a:defRPr sz="11200">
                <a:solidFill>
                  <a:srgbClr val="000000"/>
                </a:solidFill>
                <a:latin typeface="Gill Sans" pitchFamily="6" charset="0"/>
                <a:ea typeface="ヒラギノ角ゴ ProN W3" pitchFamily="6" charset="-128"/>
                <a:sym typeface="Gill Sans" pitchFamily="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8C476-5DBF-4DAE-B72F-C1DB65778386}" type="slidenum">
              <a:rPr kumimoji="0" lang="en-US" altLang="en-US" sz="1200" b="0" i="0" u="none" strike="noStrike" kern="1200" cap="none" spc="0" normalizeH="0" baseline="0" noProof="0" smtClean="0">
                <a:ln>
                  <a:noFill/>
                </a:ln>
                <a:solidFill>
                  <a:srgbClr val="000000"/>
                </a:solidFill>
                <a:effectLst/>
                <a:uLnTx/>
                <a:uFillTx/>
                <a:latin typeface="Gill Sans" pitchFamily="6" charset="0"/>
                <a:ea typeface="ヒラギノ角ゴ ProN W3" pitchFamily="6" charset="-128"/>
                <a:cs typeface="+mn-cs"/>
                <a:sym typeface="Gill Sans" pitchFamily="6"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Gill Sans" pitchFamily="6" charset="0"/>
              <a:ea typeface="ヒラギノ角ゴ ProN W3" pitchFamily="6" charset="-128"/>
              <a:cs typeface="+mn-cs"/>
              <a:sym typeface="Gill Sans" pitchFamily="6" charset="0"/>
            </a:endParaRPr>
          </a:p>
        </p:txBody>
      </p:sp>
    </p:spTree>
    <p:extLst>
      <p:ext uri="{BB962C8B-B14F-4D97-AF65-F5344CB8AC3E}">
        <p14:creationId xmlns:p14="http://schemas.microsoft.com/office/powerpoint/2010/main" val="2622495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FDC9F9-A2C8-4989-B0FC-D8D8B542F578}"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131081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DC9F9-A2C8-4989-B0FC-D8D8B542F578}"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621060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DC9F9-A2C8-4989-B0FC-D8D8B542F578}"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90845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1778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1231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DC9F9-A2C8-4989-B0FC-D8D8B542F578}"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123445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DC9F9-A2C8-4989-B0FC-D8D8B542F578}"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63009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FDC9F9-A2C8-4989-B0FC-D8D8B542F578}"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4715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FDC9F9-A2C8-4989-B0FC-D8D8B542F578}" type="datetimeFigureOut">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144961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FDC9F9-A2C8-4989-B0FC-D8D8B542F578}"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412212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DC9F9-A2C8-4989-B0FC-D8D8B542F578}"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260855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FDC9F9-A2C8-4989-B0FC-D8D8B542F578}"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352378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FDC9F9-A2C8-4989-B0FC-D8D8B542F578}"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124E9-BDEE-4DB6-A2C5-3806361C3E11}" type="slidenum">
              <a:rPr lang="en-US" smtClean="0"/>
              <a:t>‹#›</a:t>
            </a:fld>
            <a:endParaRPr lang="en-US"/>
          </a:p>
        </p:txBody>
      </p:sp>
    </p:spTree>
    <p:extLst>
      <p:ext uri="{BB962C8B-B14F-4D97-AF65-F5344CB8AC3E}">
        <p14:creationId xmlns:p14="http://schemas.microsoft.com/office/powerpoint/2010/main" val="28690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DC9F9-A2C8-4989-B0FC-D8D8B542F578}" type="datetimeFigureOut">
              <a:rPr lang="en-US" smtClean="0"/>
              <a:t>5/2/2018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124E9-BDEE-4DB6-A2C5-3806361C3E11}" type="slidenum">
              <a:rPr lang="en-US" smtClean="0"/>
              <a:t>‹#›</a:t>
            </a:fld>
            <a:endParaRPr lang="en-US"/>
          </a:p>
        </p:txBody>
      </p:sp>
    </p:spTree>
    <p:extLst>
      <p:ext uri="{BB962C8B-B14F-4D97-AF65-F5344CB8AC3E}">
        <p14:creationId xmlns:p14="http://schemas.microsoft.com/office/powerpoint/2010/main" val="2857172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DC26A07E-711A-44F0-842B-B1828F1E85EC}"/>
              </a:ext>
            </a:extLst>
          </p:cNvPr>
          <p:cNvSpPr>
            <a:spLocks noGrp="1" noChangeArrowheads="1"/>
          </p:cNvSpPr>
          <p:nvPr>
            <p:ph type="title"/>
          </p:nvPr>
        </p:nvSpPr>
        <p:spPr bwMode="auto">
          <a:xfrm>
            <a:off x="685800" y="0"/>
            <a:ext cx="10858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b"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1027" name="Rectangle 2">
            <a:extLst>
              <a:ext uri="{FF2B5EF4-FFF2-40B4-BE49-F238E27FC236}">
                <a16:creationId xmlns:a16="http://schemas.microsoft.com/office/drawing/2014/main" id="{E70C40DB-C2D5-4600-BC7C-0813A876042C}"/>
              </a:ext>
            </a:extLst>
          </p:cNvPr>
          <p:cNvSpPr>
            <a:spLocks noGrp="1" noChangeArrowheads="1"/>
          </p:cNvSpPr>
          <p:nvPr>
            <p:ph type="body" idx="1"/>
          </p:nvPr>
        </p:nvSpPr>
        <p:spPr bwMode="auto">
          <a:xfrm>
            <a:off x="685800" y="3200400"/>
            <a:ext cx="108521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Tree>
    <p:extLst>
      <p:ext uri="{BB962C8B-B14F-4D97-AF65-F5344CB8AC3E}">
        <p14:creationId xmlns:p14="http://schemas.microsoft.com/office/powerpoint/2010/main" val="2306105954"/>
      </p:ext>
    </p:extLst>
  </p:cSld>
  <p:clrMap bg1="lt1" tx1="dk1" bg2="lt2" tx2="dk2" accent1="accent1" accent2="accent2" accent3="accent3" accent4="accent4" accent5="accent5" accent6="accent6" hlink="hlink" folHlink="folHlink"/>
  <p:sldLayoutIdLst>
    <p:sldLayoutId id="2147483685" r:id="rId1"/>
  </p:sldLayoutIdLst>
  <p:transition/>
  <p:txStyles>
    <p:titleStyle>
      <a:lvl1pPr algn="ctr" rtl="0" eaLnBrk="0" fontAlgn="base" hangingPunct="0">
        <a:lnSpc>
          <a:spcPct val="90000"/>
        </a:lnSpc>
        <a:spcBef>
          <a:spcPct val="0"/>
        </a:spcBef>
        <a:spcAft>
          <a:spcPct val="0"/>
        </a:spcAft>
        <a:defRPr sz="4000">
          <a:solidFill>
            <a:srgbClr val="FFFFFF"/>
          </a:solidFill>
          <a:latin typeface="+mj-lt"/>
          <a:ea typeface="+mj-ea"/>
          <a:cs typeface="+mj-cs"/>
          <a:sym typeface="Arial" panose="020B0604020202020204" pitchFamily="34" charset="0"/>
        </a:defRPr>
      </a:lvl1pPr>
      <a:lvl2pPr algn="ctr" rtl="0" eaLnBrk="0" fontAlgn="base" hangingPunct="0">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2pPr>
      <a:lvl3pPr algn="ctr" rtl="0" eaLnBrk="0" fontAlgn="base" hangingPunct="0">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3pPr>
      <a:lvl4pPr algn="ctr" rtl="0" eaLnBrk="0" fontAlgn="base" hangingPunct="0">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4pPr>
      <a:lvl5pPr algn="ctr" rtl="0" eaLnBrk="0" fontAlgn="base" hangingPunct="0">
        <a:lnSpc>
          <a:spcPct val="90000"/>
        </a:lnSpc>
        <a:spcBef>
          <a:spcPct val="0"/>
        </a:spcBef>
        <a:spcAft>
          <a:spcPct val="0"/>
        </a:spcAft>
        <a:defRPr sz="4000">
          <a:solidFill>
            <a:srgbClr val="FFFFFF"/>
          </a:solidFill>
          <a:latin typeface="Arial" charset="0"/>
          <a:ea typeface="ヒラギノ角ゴ ProN W6" charset="0"/>
          <a:cs typeface="ヒラギノ角ゴ ProN W6" charset="0"/>
          <a:sym typeface="Arial" panose="020B0604020202020204" pitchFamily="34" charset="0"/>
        </a:defRPr>
      </a:lvl5pPr>
      <a:lvl6pPr marL="2286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6pPr>
      <a:lvl7pPr marL="4572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7pPr>
      <a:lvl8pPr marL="6858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8pPr>
      <a:lvl9pPr marL="9144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9pPr>
    </p:titleStyle>
    <p:bodyStyle>
      <a:lvl1pPr marL="171450" indent="-171450" algn="ctr" rtl="0" eaLnBrk="0" fontAlgn="base" hangingPunct="0">
        <a:spcBef>
          <a:spcPts val="950"/>
        </a:spcBef>
        <a:spcAft>
          <a:spcPct val="0"/>
        </a:spcAft>
        <a:defRPr sz="2700">
          <a:solidFill>
            <a:srgbClr val="FFFFFF"/>
          </a:solidFill>
          <a:latin typeface="+mn-lt"/>
          <a:ea typeface="+mn-ea"/>
          <a:cs typeface="+mn-cs"/>
          <a:sym typeface="Arial" panose="020B0604020202020204" pitchFamily="34" charset="0"/>
        </a:defRPr>
      </a:lvl1pPr>
      <a:lvl2pPr marL="371475" indent="-142875" algn="ctr" rtl="0" eaLnBrk="0" fontAlgn="base" hangingPunct="0">
        <a:spcBef>
          <a:spcPct val="0"/>
        </a:spcBef>
        <a:spcAft>
          <a:spcPct val="0"/>
        </a:spcAft>
        <a:defRPr sz="2700">
          <a:solidFill>
            <a:srgbClr val="FFFFFF"/>
          </a:solidFill>
          <a:latin typeface="+mn-lt"/>
          <a:ea typeface="+mn-ea"/>
          <a:cs typeface="+mn-cs"/>
          <a:sym typeface="Arial" panose="020B0604020202020204" pitchFamily="34" charset="0"/>
        </a:defRPr>
      </a:lvl2pPr>
      <a:lvl3pPr marL="571500" indent="-114300" algn="ctr" rtl="0" eaLnBrk="0" fontAlgn="base" hangingPunct="0">
        <a:spcBef>
          <a:spcPct val="0"/>
        </a:spcBef>
        <a:spcAft>
          <a:spcPct val="0"/>
        </a:spcAft>
        <a:defRPr sz="2700">
          <a:solidFill>
            <a:srgbClr val="FFFFFF"/>
          </a:solidFill>
          <a:latin typeface="+mn-lt"/>
          <a:ea typeface="+mn-ea"/>
          <a:cs typeface="+mn-cs"/>
          <a:sym typeface="Arial" panose="020B0604020202020204" pitchFamily="34" charset="0"/>
        </a:defRPr>
      </a:lvl3pPr>
      <a:lvl4pPr marL="800100" indent="-114300" algn="ctr" rtl="0" eaLnBrk="0" fontAlgn="base" hangingPunct="0">
        <a:spcBef>
          <a:spcPct val="0"/>
        </a:spcBef>
        <a:spcAft>
          <a:spcPct val="0"/>
        </a:spcAft>
        <a:defRPr sz="2700">
          <a:solidFill>
            <a:srgbClr val="FFFFFF"/>
          </a:solidFill>
          <a:latin typeface="+mn-lt"/>
          <a:ea typeface="+mn-ea"/>
          <a:cs typeface="+mn-cs"/>
          <a:sym typeface="Arial" panose="020B0604020202020204" pitchFamily="34" charset="0"/>
        </a:defRPr>
      </a:lvl4pPr>
      <a:lvl5pPr marL="1028700" indent="-114300" algn="ctr" rtl="0" eaLnBrk="0" fontAlgn="base" hangingPunct="0">
        <a:spcBef>
          <a:spcPct val="0"/>
        </a:spcBef>
        <a:spcAft>
          <a:spcPct val="0"/>
        </a:spcAft>
        <a:defRPr sz="2700">
          <a:solidFill>
            <a:srgbClr val="FFFFFF"/>
          </a:solidFill>
          <a:latin typeface="+mn-lt"/>
          <a:ea typeface="+mn-ea"/>
          <a:cs typeface="+mn-cs"/>
          <a:sym typeface="Arial" panose="020B0604020202020204" pitchFamily="34" charset="0"/>
        </a:defRPr>
      </a:lvl5pPr>
      <a:lvl6pPr marL="228600" algn="ctr" rtl="0" fontAlgn="base">
        <a:spcBef>
          <a:spcPct val="0"/>
        </a:spcBef>
        <a:spcAft>
          <a:spcPct val="0"/>
        </a:spcAft>
        <a:defRPr sz="2600">
          <a:solidFill>
            <a:srgbClr val="FFFFFF"/>
          </a:solidFill>
          <a:latin typeface="+mn-lt"/>
          <a:ea typeface="+mn-ea"/>
          <a:cs typeface="+mn-cs"/>
          <a:sym typeface="Arial" charset="0"/>
        </a:defRPr>
      </a:lvl6pPr>
      <a:lvl7pPr marL="457200" algn="ctr" rtl="0" fontAlgn="base">
        <a:spcBef>
          <a:spcPct val="0"/>
        </a:spcBef>
        <a:spcAft>
          <a:spcPct val="0"/>
        </a:spcAft>
        <a:defRPr sz="2600">
          <a:solidFill>
            <a:srgbClr val="FFFFFF"/>
          </a:solidFill>
          <a:latin typeface="+mn-lt"/>
          <a:ea typeface="+mn-ea"/>
          <a:cs typeface="+mn-cs"/>
          <a:sym typeface="Arial" charset="0"/>
        </a:defRPr>
      </a:lvl7pPr>
      <a:lvl8pPr marL="685800" algn="ctr" rtl="0" fontAlgn="base">
        <a:spcBef>
          <a:spcPct val="0"/>
        </a:spcBef>
        <a:spcAft>
          <a:spcPct val="0"/>
        </a:spcAft>
        <a:defRPr sz="2600">
          <a:solidFill>
            <a:srgbClr val="FFFFFF"/>
          </a:solidFill>
          <a:latin typeface="+mn-lt"/>
          <a:ea typeface="+mn-ea"/>
          <a:cs typeface="+mn-cs"/>
          <a:sym typeface="Arial" charset="0"/>
        </a:defRPr>
      </a:lvl8pPr>
      <a:lvl9pPr marL="914400" algn="ctr" rtl="0" fontAlgn="base">
        <a:spcBef>
          <a:spcPct val="0"/>
        </a:spcBef>
        <a:spcAft>
          <a:spcPct val="0"/>
        </a:spcAft>
        <a:defRPr sz="26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C7287352-3BCC-409C-868C-AADE4878BB25}"/>
              </a:ext>
            </a:extLst>
          </p:cNvPr>
          <p:cNvSpPr>
            <a:spLocks noGrp="1" noChangeArrowheads="1"/>
          </p:cNvSpPr>
          <p:nvPr>
            <p:ph type="title"/>
          </p:nvPr>
        </p:nvSpPr>
        <p:spPr bwMode="auto">
          <a:xfrm>
            <a:off x="308769" y="120650"/>
            <a:ext cx="115673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ctr" anchorCtr="0" compatLnSpc="1">
            <a:prstTxWarp prst="textNoShape">
              <a:avLst/>
            </a:prstTxWarp>
          </a:bodyPr>
          <a:lstStyle/>
          <a:p>
            <a:pPr lvl="0"/>
            <a:r>
              <a:rPr lang="en-US" altLang="en-US">
                <a:sym typeface="Arial" panose="020B0604020202020204" pitchFamily="34" charset="0"/>
              </a:rPr>
              <a:t>Click to edit Master title style</a:t>
            </a:r>
          </a:p>
        </p:txBody>
      </p:sp>
      <p:sp>
        <p:nvSpPr>
          <p:cNvPr id="2051" name="Rectangle 2">
            <a:extLst>
              <a:ext uri="{FF2B5EF4-FFF2-40B4-BE49-F238E27FC236}">
                <a16:creationId xmlns:a16="http://schemas.microsoft.com/office/drawing/2014/main" id="{82B65CAC-F361-4A45-9686-F152F960F3EC}"/>
              </a:ext>
            </a:extLst>
          </p:cNvPr>
          <p:cNvSpPr>
            <a:spLocks noGrp="1" noChangeArrowheads="1"/>
          </p:cNvSpPr>
          <p:nvPr>
            <p:ph type="body" idx="1"/>
          </p:nvPr>
        </p:nvSpPr>
        <p:spPr bwMode="auto">
          <a:xfrm>
            <a:off x="308769" y="990600"/>
            <a:ext cx="1156731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Tree>
    <p:extLst>
      <p:ext uri="{BB962C8B-B14F-4D97-AF65-F5344CB8AC3E}">
        <p14:creationId xmlns:p14="http://schemas.microsoft.com/office/powerpoint/2010/main" val="3807699710"/>
      </p:ext>
    </p:extLst>
  </p:cSld>
  <p:clrMap bg1="lt1" tx1="dk1" bg2="lt2" tx2="dk2" accent1="accent1" accent2="accent2" accent3="accent3" accent4="accent4" accent5="accent5" accent6="accent6" hlink="hlink" folHlink="folHlink"/>
  <p:sldLayoutIdLst>
    <p:sldLayoutId id="2147483687" r:id="rId1"/>
  </p:sldLayoutIdLst>
  <p:transition/>
  <p:txStyles>
    <p:titleStyle>
      <a:lvl1pPr algn="ctr" rtl="0" eaLnBrk="0" fontAlgn="base" hangingPunct="0">
        <a:spcBef>
          <a:spcPct val="0"/>
        </a:spcBef>
        <a:spcAft>
          <a:spcPct val="0"/>
        </a:spcAft>
        <a:defRPr sz="2700" b="1">
          <a:solidFill>
            <a:schemeClr val="tx1"/>
          </a:solidFill>
          <a:latin typeface="+mj-lt"/>
          <a:ea typeface="+mj-ea"/>
          <a:cs typeface="+mj-cs"/>
          <a:sym typeface="Arial" panose="020B0604020202020204" pitchFamily="34" charset="0"/>
        </a:defRPr>
      </a:lvl1pPr>
      <a:lvl2pPr algn="ctr" rtl="0" eaLnBrk="0" fontAlgn="base" hangingPunct="0">
        <a:spcBef>
          <a:spcPct val="0"/>
        </a:spcBef>
        <a:spcAft>
          <a:spcPct val="0"/>
        </a:spcAft>
        <a:defRPr sz="2700" b="1">
          <a:solidFill>
            <a:schemeClr val="tx1"/>
          </a:solidFill>
          <a:latin typeface="Arial" charset="0"/>
          <a:ea typeface="ヒラギノ角ゴ ProN W6" charset="0"/>
          <a:cs typeface="ヒラギノ角ゴ ProN W6" charset="0"/>
          <a:sym typeface="Arial" panose="020B0604020202020204" pitchFamily="34" charset="0"/>
        </a:defRPr>
      </a:lvl2pPr>
      <a:lvl3pPr algn="ctr" rtl="0" eaLnBrk="0" fontAlgn="base" hangingPunct="0">
        <a:spcBef>
          <a:spcPct val="0"/>
        </a:spcBef>
        <a:spcAft>
          <a:spcPct val="0"/>
        </a:spcAft>
        <a:defRPr sz="2700" b="1">
          <a:solidFill>
            <a:schemeClr val="tx1"/>
          </a:solidFill>
          <a:latin typeface="Arial" charset="0"/>
          <a:ea typeface="ヒラギノ角ゴ ProN W6" charset="0"/>
          <a:cs typeface="ヒラギノ角ゴ ProN W6" charset="0"/>
          <a:sym typeface="Arial" panose="020B0604020202020204" pitchFamily="34" charset="0"/>
        </a:defRPr>
      </a:lvl3pPr>
      <a:lvl4pPr algn="ctr" rtl="0" eaLnBrk="0" fontAlgn="base" hangingPunct="0">
        <a:spcBef>
          <a:spcPct val="0"/>
        </a:spcBef>
        <a:spcAft>
          <a:spcPct val="0"/>
        </a:spcAft>
        <a:defRPr sz="2700" b="1">
          <a:solidFill>
            <a:schemeClr val="tx1"/>
          </a:solidFill>
          <a:latin typeface="Arial" charset="0"/>
          <a:ea typeface="ヒラギノ角ゴ ProN W6" charset="0"/>
          <a:cs typeface="ヒラギノ角ゴ ProN W6" charset="0"/>
          <a:sym typeface="Arial" panose="020B0604020202020204" pitchFamily="34" charset="0"/>
        </a:defRPr>
      </a:lvl4pPr>
      <a:lvl5pPr algn="ctr" rtl="0" eaLnBrk="0" fontAlgn="base" hangingPunct="0">
        <a:spcBef>
          <a:spcPct val="0"/>
        </a:spcBef>
        <a:spcAft>
          <a:spcPct val="0"/>
        </a:spcAft>
        <a:defRPr sz="2700" b="1">
          <a:solidFill>
            <a:schemeClr val="tx1"/>
          </a:solidFill>
          <a:latin typeface="Arial" charset="0"/>
          <a:ea typeface="ヒラギノ角ゴ ProN W6" charset="0"/>
          <a:cs typeface="ヒラギノ角ゴ ProN W6" charset="0"/>
          <a:sym typeface="Arial" panose="020B0604020202020204" pitchFamily="34" charset="0"/>
        </a:defRPr>
      </a:lvl5pPr>
      <a:lvl6pPr marL="228600" algn="ctr" rtl="0" fontAlgn="base">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6pPr>
      <a:lvl7pPr marL="457200" algn="ctr" rtl="0" fontAlgn="base">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7pPr>
      <a:lvl8pPr marL="685800" algn="ctr" rtl="0" fontAlgn="base">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8pPr>
      <a:lvl9pPr marL="914400" algn="ctr" rtl="0" fontAlgn="base">
        <a:spcBef>
          <a:spcPct val="0"/>
        </a:spcBef>
        <a:spcAft>
          <a:spcPct val="0"/>
        </a:spcAft>
        <a:defRPr sz="4800" b="1">
          <a:solidFill>
            <a:schemeClr val="tx1"/>
          </a:solidFill>
          <a:latin typeface="Arial" charset="0"/>
          <a:ea typeface="ヒラギノ角ゴ ProN W6" charset="0"/>
          <a:cs typeface="ヒラギノ角ゴ ProN W6" charset="0"/>
          <a:sym typeface="Arial" charset="0"/>
        </a:defRPr>
      </a:lvl9pPr>
    </p:titleStyle>
    <p:bodyStyle>
      <a:lvl1pPr marL="228600" indent="-228600" algn="l" rtl="0" eaLnBrk="0" fontAlgn="base" hangingPunct="0">
        <a:spcBef>
          <a:spcPts val="1050"/>
        </a:spcBef>
        <a:spcAft>
          <a:spcPct val="0"/>
        </a:spcAft>
        <a:buClr>
          <a:srgbClr val="D3002D"/>
        </a:buClr>
        <a:buSzPct val="100000"/>
        <a:buFont typeface="Wingdings" panose="05000000000000000000" pitchFamily="2" charset="2"/>
        <a:buChar char="§"/>
        <a:defRPr sz="1800">
          <a:solidFill>
            <a:schemeClr val="tx1"/>
          </a:solidFill>
          <a:latin typeface="+mn-lt"/>
          <a:ea typeface="+mn-ea"/>
          <a:cs typeface="+mn-cs"/>
          <a:sym typeface="Arial" panose="020B0604020202020204" pitchFamily="34" charset="0"/>
        </a:defRPr>
      </a:lvl1pPr>
      <a:lvl2pPr marL="438150" indent="-228600" algn="l" rtl="0" eaLnBrk="0" fontAlgn="base" hangingPunct="0">
        <a:spcBef>
          <a:spcPts val="950"/>
        </a:spcBef>
        <a:spcAft>
          <a:spcPct val="0"/>
        </a:spcAft>
        <a:buClr>
          <a:srgbClr val="D3002D"/>
        </a:buClr>
        <a:buSzPct val="100000"/>
        <a:buFont typeface="Arial" panose="020B0604020202020204" pitchFamily="34" charset="0"/>
        <a:buChar char="-"/>
        <a:defRPr sz="1800">
          <a:solidFill>
            <a:schemeClr val="tx1"/>
          </a:solidFill>
          <a:latin typeface="+mn-lt"/>
          <a:ea typeface="+mn-ea"/>
          <a:cs typeface="+mn-cs"/>
          <a:sym typeface="Arial" panose="020B0604020202020204" pitchFamily="34" charset="0"/>
        </a:defRPr>
      </a:lvl2pPr>
      <a:lvl3pPr marL="666750" indent="-228600" algn="l" rtl="0" eaLnBrk="0" fontAlgn="base" hangingPunct="0">
        <a:spcBef>
          <a:spcPts val="800"/>
        </a:spcBef>
        <a:spcAft>
          <a:spcPct val="0"/>
        </a:spcAft>
        <a:buClr>
          <a:srgbClr val="D3002D"/>
        </a:buClr>
        <a:buSzPct val="100000"/>
        <a:buFont typeface="Arial" panose="020B0604020202020204" pitchFamily="34" charset="0"/>
        <a:buChar char="-"/>
        <a:defRPr sz="1800">
          <a:solidFill>
            <a:schemeClr val="tx1"/>
          </a:solidFill>
          <a:latin typeface="+mn-lt"/>
          <a:ea typeface="+mn-ea"/>
          <a:cs typeface="+mn-cs"/>
          <a:sym typeface="Arial" panose="020B0604020202020204" pitchFamily="34" charset="0"/>
        </a:defRPr>
      </a:lvl3pPr>
      <a:lvl4pPr marL="895350" indent="-228600" algn="l" rtl="0" eaLnBrk="0" fontAlgn="base" hangingPunct="0">
        <a:spcBef>
          <a:spcPts val="650"/>
        </a:spcBef>
        <a:spcAft>
          <a:spcPct val="0"/>
        </a:spcAft>
        <a:buClr>
          <a:srgbClr val="D3002D"/>
        </a:buClr>
        <a:buSzPct val="100000"/>
        <a:buFont typeface="Arial" panose="020B0604020202020204" pitchFamily="34" charset="0"/>
        <a:buChar char="-"/>
        <a:defRPr sz="1800">
          <a:solidFill>
            <a:schemeClr val="tx1"/>
          </a:solidFill>
          <a:latin typeface="+mn-lt"/>
          <a:ea typeface="+mn-ea"/>
          <a:cs typeface="+mn-cs"/>
          <a:sym typeface="Arial" panose="020B0604020202020204" pitchFamily="34" charset="0"/>
        </a:defRPr>
      </a:lvl4pPr>
      <a:lvl5pPr marL="1123950" indent="-228600" algn="l" rtl="0" eaLnBrk="0" fontAlgn="base" hangingPunct="0">
        <a:spcBef>
          <a:spcPts val="650"/>
        </a:spcBef>
        <a:spcAft>
          <a:spcPct val="0"/>
        </a:spcAft>
        <a:buClr>
          <a:srgbClr val="D3002D"/>
        </a:buClr>
        <a:buSzPct val="100000"/>
        <a:buFont typeface="Arial" panose="020B0604020202020204" pitchFamily="34" charset="0"/>
        <a:buChar char="-"/>
        <a:defRPr sz="1800">
          <a:solidFill>
            <a:schemeClr val="tx1"/>
          </a:solidFill>
          <a:latin typeface="+mn-lt"/>
          <a:ea typeface="+mn-ea"/>
          <a:cs typeface="+mn-cs"/>
          <a:sym typeface="Arial" panose="020B0604020202020204" pitchFamily="34" charset="0"/>
        </a:defRPr>
      </a:lvl5pPr>
      <a:lvl6pPr marL="1352550" indent="-228600" algn="l" rtl="0" fontAlgn="base">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6pPr>
      <a:lvl7pPr marL="1581150" indent="-228600" algn="l" rtl="0" fontAlgn="base">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7pPr>
      <a:lvl8pPr marL="1809750" indent="-228600" algn="l" rtl="0" fontAlgn="base">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8pPr>
      <a:lvl9pPr marL="2038350" indent="-228600" algn="l" rtl="0" fontAlgn="base">
        <a:spcBef>
          <a:spcPts val="650"/>
        </a:spcBef>
        <a:spcAft>
          <a:spcPct val="0"/>
        </a:spcAft>
        <a:buClr>
          <a:srgbClr val="D3002D"/>
        </a:buClr>
        <a:buSzPct val="100000"/>
        <a:buFont typeface="Arial" charset="0"/>
        <a:buChar char="-"/>
        <a:defRPr sz="2400">
          <a:solidFill>
            <a:schemeClr val="tx1"/>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amp;ehk=o"/><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blog.startupitalia.eu/78114-20151011-lavoro-social-media-manage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amp;ehk="/><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commons.wikimedia.org/wiki/file:blizzard_aftermath_car_+_23.5_inches_of_snow.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amp;ehk=FHgrnMEIKq7C"/><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parrishprintuplabsafety.wikispaces.com/food+lab"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amp;ehk=JrXMrLI3YWuz09MzOYJDjw&amp;r=0&amp;pid=OfficeInsert"/><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commons.wikimedia.org/wiki/File:Rough_Collie_agility_jump.jp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amp;ehk=j19CD2ln58SgqRrJ"/><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futurism.com/a-quantum-teleportation-breakthrough-physicists-just-smashed-previous-records/"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4D5A2D85-312F-40BC-AC50-5583406AC78A}"/>
              </a:ext>
            </a:extLst>
          </p:cNvPr>
          <p:cNvSpPr>
            <a:spLocks noGrp="1" noChangeArrowheads="1"/>
          </p:cNvSpPr>
          <p:nvPr>
            <p:ph type="title"/>
          </p:nvPr>
        </p:nvSpPr>
        <p:spPr/>
        <p:txBody>
          <a:bodyPr/>
          <a:lstStyle/>
          <a:p>
            <a:pPr eaLnBrk="1" hangingPunct="1"/>
            <a:r>
              <a:rPr lang="en-US" altLang="en-US" dirty="0"/>
              <a:t>Leadership Principles Toward Effective AI Product Development</a:t>
            </a:r>
          </a:p>
        </p:txBody>
      </p:sp>
      <p:sp>
        <p:nvSpPr>
          <p:cNvPr id="5122" name="Rectangle 2">
            <a:extLst>
              <a:ext uri="{FF2B5EF4-FFF2-40B4-BE49-F238E27FC236}">
                <a16:creationId xmlns:a16="http://schemas.microsoft.com/office/drawing/2014/main" id="{91B70B33-7037-4EC1-A955-2901808447D3}"/>
              </a:ext>
            </a:extLst>
          </p:cNvPr>
          <p:cNvSpPr>
            <a:spLocks noGrp="1" noChangeArrowheads="1"/>
          </p:cNvSpPr>
          <p:nvPr>
            <p:ph type="body" idx="1"/>
          </p:nvPr>
        </p:nvSpPr>
        <p:spPr/>
        <p:txBody>
          <a:bodyPr/>
          <a:lstStyle/>
          <a:p>
            <a:pPr marL="457200" indent="-457200" eaLnBrk="1" hangingPunct="1"/>
            <a:r>
              <a:rPr lang="en-US" altLang="en-US" dirty="0"/>
              <a:t>Shane Lewin</a:t>
            </a:r>
          </a:p>
        </p:txBody>
      </p:sp>
    </p:spTree>
    <p:extLst>
      <p:ext uri="{BB962C8B-B14F-4D97-AF65-F5344CB8AC3E}">
        <p14:creationId xmlns:p14="http://schemas.microsoft.com/office/powerpoint/2010/main" val="26697369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515DC8-3701-44EB-999C-D5402B90C9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152" y="0"/>
            <a:ext cx="8981524" cy="68580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4531A-14B5-4242-87E4-86F2203780C6}"/>
              </a:ext>
            </a:extLst>
          </p:cNvPr>
          <p:cNvSpPr>
            <a:spLocks noGrp="1"/>
          </p:cNvSpPr>
          <p:nvPr>
            <p:ph type="title"/>
          </p:nvPr>
        </p:nvSpPr>
        <p:spPr>
          <a:xfrm>
            <a:off x="1092017" y="951129"/>
            <a:ext cx="10007966" cy="1325563"/>
          </a:xfrm>
        </p:spPr>
        <p:txBody>
          <a:bodyPr>
            <a:normAutofit/>
          </a:bodyPr>
          <a:lstStyle/>
          <a:p>
            <a:pPr algn="ctr"/>
            <a:r>
              <a:rPr lang="en-US" sz="4000"/>
              <a:t>A tale of two Optimizations: Identifying high risk patients</a:t>
            </a:r>
          </a:p>
        </p:txBody>
      </p:sp>
      <p:sp>
        <p:nvSpPr>
          <p:cNvPr id="3" name="Content Placeholder 2">
            <a:extLst>
              <a:ext uri="{FF2B5EF4-FFF2-40B4-BE49-F238E27FC236}">
                <a16:creationId xmlns:a16="http://schemas.microsoft.com/office/drawing/2014/main" id="{C7458070-B305-4D01-871E-432F92C70B09}"/>
              </a:ext>
            </a:extLst>
          </p:cNvPr>
          <p:cNvSpPr>
            <a:spLocks noGrp="1"/>
          </p:cNvSpPr>
          <p:nvPr>
            <p:ph sz="half" idx="1"/>
          </p:nvPr>
        </p:nvSpPr>
        <p:spPr>
          <a:xfrm>
            <a:off x="1928192" y="2715659"/>
            <a:ext cx="3925492" cy="3461304"/>
          </a:xfrm>
        </p:spPr>
        <p:txBody>
          <a:bodyPr>
            <a:normAutofit/>
          </a:bodyPr>
          <a:lstStyle/>
          <a:p>
            <a:pPr marL="0" indent="0">
              <a:buNone/>
            </a:pPr>
            <a:r>
              <a:rPr lang="en-US" sz="2000" dirty="0"/>
              <a:t>1. For a patient, find all of the conditions she is at risk for</a:t>
            </a:r>
          </a:p>
        </p:txBody>
      </p:sp>
      <p:sp>
        <p:nvSpPr>
          <p:cNvPr id="4" name="Content Placeholder 3">
            <a:extLst>
              <a:ext uri="{FF2B5EF4-FFF2-40B4-BE49-F238E27FC236}">
                <a16:creationId xmlns:a16="http://schemas.microsoft.com/office/drawing/2014/main" id="{FE8301F1-D3BC-473C-BC9E-C566D9685D67}"/>
              </a:ext>
            </a:extLst>
          </p:cNvPr>
          <p:cNvSpPr>
            <a:spLocks noGrp="1"/>
          </p:cNvSpPr>
          <p:nvPr>
            <p:ph sz="half" idx="2"/>
          </p:nvPr>
        </p:nvSpPr>
        <p:spPr>
          <a:xfrm>
            <a:off x="6338316" y="2715659"/>
            <a:ext cx="3931319" cy="3461304"/>
          </a:xfrm>
        </p:spPr>
        <p:txBody>
          <a:bodyPr>
            <a:normAutofit/>
          </a:bodyPr>
          <a:lstStyle/>
          <a:p>
            <a:pPr marL="0" indent="0">
              <a:buNone/>
            </a:pPr>
            <a:r>
              <a:rPr lang="en-US" sz="2000" dirty="0"/>
              <a:t>2. Minimize the number of medical records a care manager has to sort through to find a patient at risk for a specific condition.</a:t>
            </a:r>
          </a:p>
        </p:txBody>
      </p:sp>
    </p:spTree>
    <p:extLst>
      <p:ext uri="{BB962C8B-B14F-4D97-AF65-F5344CB8AC3E}">
        <p14:creationId xmlns:p14="http://schemas.microsoft.com/office/powerpoint/2010/main" val="23904912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3" name="Title 2">
            <a:extLst>
              <a:ext uri="{FF2B5EF4-FFF2-40B4-BE49-F238E27FC236}">
                <a16:creationId xmlns:a16="http://schemas.microsoft.com/office/drawing/2014/main" id="{8AE7850E-E905-4406-BDA7-EC647473E7DC}"/>
              </a:ext>
            </a:extLst>
          </p:cNvPr>
          <p:cNvSpPr>
            <a:spLocks noGrp="1" noChangeArrowheads="1"/>
          </p:cNvSpPr>
          <p:nvPr>
            <p:ph type="title"/>
          </p:nvPr>
        </p:nvSpPr>
        <p:spPr/>
        <p:txBody>
          <a:bodyPr/>
          <a:lstStyle/>
          <a:p>
            <a:r>
              <a:rPr lang="en-US" altLang="en-US" dirty="0"/>
              <a:t>Examples</a:t>
            </a:r>
          </a:p>
        </p:txBody>
      </p:sp>
      <p:sp>
        <p:nvSpPr>
          <p:cNvPr id="8194" name="Content Placeholder 6">
            <a:extLst>
              <a:ext uri="{FF2B5EF4-FFF2-40B4-BE49-F238E27FC236}">
                <a16:creationId xmlns:a16="http://schemas.microsoft.com/office/drawing/2014/main" id="{05D137D1-B2DF-4EFC-A753-9E45712C122F}"/>
              </a:ext>
            </a:extLst>
          </p:cNvPr>
          <p:cNvSpPr>
            <a:spLocks noGrp="1" noChangeArrowheads="1"/>
          </p:cNvSpPr>
          <p:nvPr>
            <p:ph idx="1"/>
          </p:nvPr>
        </p:nvSpPr>
        <p:spPr/>
        <p:txBody>
          <a:bodyPr/>
          <a:lstStyle/>
          <a:p>
            <a:pPr fontAlgn="ctr"/>
            <a:endParaRPr lang="en-US" altLang="en-US" sz="3300"/>
          </a:p>
          <a:p>
            <a:endParaRPr lang="en-US" altLang="en-US"/>
          </a:p>
        </p:txBody>
      </p:sp>
      <p:graphicFrame>
        <p:nvGraphicFramePr>
          <p:cNvPr id="2" name="Table 1">
            <a:extLst>
              <a:ext uri="{FF2B5EF4-FFF2-40B4-BE49-F238E27FC236}">
                <a16:creationId xmlns:a16="http://schemas.microsoft.com/office/drawing/2014/main" id="{20D1571F-72CC-5F4E-AAE2-C557A39BD36D}"/>
              </a:ext>
            </a:extLst>
          </p:cNvPr>
          <p:cNvGraphicFramePr>
            <a:graphicFrameLocks noGrp="1"/>
          </p:cNvGraphicFramePr>
          <p:nvPr>
            <p:extLst>
              <p:ext uri="{D42A27DB-BD31-4B8C-83A1-F6EECF244321}">
                <p14:modId xmlns:p14="http://schemas.microsoft.com/office/powerpoint/2010/main" val="887919240"/>
              </p:ext>
            </p:extLst>
          </p:nvPr>
        </p:nvGraphicFramePr>
        <p:xfrm>
          <a:off x="0" y="1000125"/>
          <a:ext cx="12279085" cy="4359874"/>
        </p:xfrm>
        <a:graphic>
          <a:graphicData uri="http://schemas.openxmlformats.org/drawingml/2006/table">
            <a:tbl>
              <a:tblPr firstRow="1" bandRow="1">
                <a:tableStyleId>{00A15C55-8517-42AA-B614-E9B94910E393}</a:tableStyleId>
              </a:tblPr>
              <a:tblGrid>
                <a:gridCol w="2455817">
                  <a:extLst>
                    <a:ext uri="{9D8B030D-6E8A-4147-A177-3AD203B41FA5}">
                      <a16:colId xmlns:a16="http://schemas.microsoft.com/office/drawing/2014/main" val="2470389340"/>
                    </a:ext>
                  </a:extLst>
                </a:gridCol>
                <a:gridCol w="2455817">
                  <a:extLst>
                    <a:ext uri="{9D8B030D-6E8A-4147-A177-3AD203B41FA5}">
                      <a16:colId xmlns:a16="http://schemas.microsoft.com/office/drawing/2014/main" val="395180783"/>
                    </a:ext>
                  </a:extLst>
                </a:gridCol>
                <a:gridCol w="2455817">
                  <a:extLst>
                    <a:ext uri="{9D8B030D-6E8A-4147-A177-3AD203B41FA5}">
                      <a16:colId xmlns:a16="http://schemas.microsoft.com/office/drawing/2014/main" val="1858166172"/>
                    </a:ext>
                  </a:extLst>
                </a:gridCol>
                <a:gridCol w="2455817">
                  <a:extLst>
                    <a:ext uri="{9D8B030D-6E8A-4147-A177-3AD203B41FA5}">
                      <a16:colId xmlns:a16="http://schemas.microsoft.com/office/drawing/2014/main" val="1354581442"/>
                    </a:ext>
                  </a:extLst>
                </a:gridCol>
                <a:gridCol w="2455817">
                  <a:extLst>
                    <a:ext uri="{9D8B030D-6E8A-4147-A177-3AD203B41FA5}">
                      <a16:colId xmlns:a16="http://schemas.microsoft.com/office/drawing/2014/main" val="3712012333"/>
                    </a:ext>
                  </a:extLst>
                </a:gridCol>
              </a:tblGrid>
              <a:tr h="168423">
                <a:tc>
                  <a:txBody>
                    <a:bodyPr/>
                    <a:lstStyle/>
                    <a:p>
                      <a:r>
                        <a:rPr lang="en-US" sz="1400" dirty="0"/>
                        <a:t>Market</a:t>
                      </a:r>
                    </a:p>
                  </a:txBody>
                  <a:tcPr marL="45720" marR="45720" marT="22859" marB="22859"/>
                </a:tc>
                <a:tc>
                  <a:txBody>
                    <a:bodyPr/>
                    <a:lstStyle/>
                    <a:p>
                      <a:r>
                        <a:rPr lang="en-US" sz="1400" dirty="0"/>
                        <a:t>Optimization 1</a:t>
                      </a:r>
                    </a:p>
                  </a:txBody>
                  <a:tcPr marL="45720" marR="45720" marT="22859" marB="22859"/>
                </a:tc>
                <a:tc>
                  <a:txBody>
                    <a:bodyPr/>
                    <a:lstStyle/>
                    <a:p>
                      <a:r>
                        <a:rPr lang="en-US" sz="1400" dirty="0"/>
                        <a:t>Ramifications</a:t>
                      </a:r>
                    </a:p>
                  </a:txBody>
                  <a:tcPr marL="45720" marR="45720" marT="22859" marB="22859"/>
                </a:tc>
                <a:tc>
                  <a:txBody>
                    <a:bodyPr/>
                    <a:lstStyle/>
                    <a:p>
                      <a:r>
                        <a:rPr lang="en-US" sz="1400" dirty="0"/>
                        <a:t>Optimization 2</a:t>
                      </a:r>
                    </a:p>
                  </a:txBody>
                  <a:tcPr marL="45720" marR="45720" marT="22859" marB="22859"/>
                </a:tc>
                <a:tc>
                  <a:txBody>
                    <a:bodyPr/>
                    <a:lstStyle/>
                    <a:p>
                      <a:r>
                        <a:rPr lang="en-US" sz="1400" dirty="0"/>
                        <a:t>Market</a:t>
                      </a:r>
                    </a:p>
                  </a:txBody>
                  <a:tcPr marL="45720" marR="45720" marT="22859" marB="22859"/>
                </a:tc>
                <a:extLst>
                  <a:ext uri="{0D108BD9-81ED-4DB2-BD59-A6C34878D82A}">
                    <a16:rowId xmlns:a16="http://schemas.microsoft.com/office/drawing/2014/main" val="4240200707"/>
                  </a:ext>
                </a:extLst>
              </a:tr>
              <a:tr h="589935">
                <a:tc>
                  <a:txBody>
                    <a:bodyPr/>
                    <a:lstStyle/>
                    <a:p>
                      <a:r>
                        <a:rPr lang="en-US" sz="1400" dirty="0"/>
                        <a:t>Stock Photography</a:t>
                      </a:r>
                    </a:p>
                  </a:txBody>
                  <a:tcPr marL="45720" marR="45720" marT="22859" marB="22859"/>
                </a:tc>
                <a:tc>
                  <a:txBody>
                    <a:bodyPr/>
                    <a:lstStyle/>
                    <a:p>
                      <a:r>
                        <a:rPr lang="en-US" sz="1400" dirty="0"/>
                        <a:t>Maximize the likelihood of download</a:t>
                      </a:r>
                    </a:p>
                  </a:txBody>
                  <a:tcPr marL="45720" marR="45720" marT="22859" marB="22859"/>
                </a:tc>
                <a:tc>
                  <a:txBody>
                    <a:bodyPr/>
                    <a:lstStyle/>
                    <a:p>
                      <a:r>
                        <a:rPr lang="en-US" sz="1400" dirty="0"/>
                        <a:t>Results in higher quality images up top, but for customers who don’t want the most common styles (stocky), it can lead to very long search processes.</a:t>
                      </a:r>
                    </a:p>
                  </a:txBody>
                  <a:tcPr marL="45720" marR="45720" marT="22859" marB="22859"/>
                </a:tc>
                <a:tc>
                  <a:txBody>
                    <a:bodyPr/>
                    <a:lstStyle/>
                    <a:p>
                      <a:r>
                        <a:rPr lang="en-US" sz="1400" dirty="0"/>
                        <a:t>Minimize the number of actions to get to 50 candidate images.</a:t>
                      </a:r>
                    </a:p>
                  </a:txBody>
                  <a:tcPr marL="45720" marR="45720" marT="22859" marB="22859"/>
                </a:tc>
                <a:tc>
                  <a:txBody>
                    <a:bodyPr/>
                    <a:lstStyle/>
                    <a:p>
                      <a:r>
                        <a:rPr lang="en-US" sz="1400" dirty="0"/>
                        <a:t>Can lead to a a mix of lower quality images. Not as great for the</a:t>
                      </a:r>
                    </a:p>
                  </a:txBody>
                  <a:tcPr marL="45720" marR="45720" marT="22859" marB="22859"/>
                </a:tc>
                <a:extLst>
                  <a:ext uri="{0D108BD9-81ED-4DB2-BD59-A6C34878D82A}">
                    <a16:rowId xmlns:a16="http://schemas.microsoft.com/office/drawing/2014/main" val="1029868852"/>
                  </a:ext>
                </a:extLst>
              </a:tr>
              <a:tr h="400071">
                <a:tc>
                  <a:txBody>
                    <a:bodyPr/>
                    <a:lstStyle/>
                    <a:p>
                      <a:r>
                        <a:rPr lang="en-US" sz="1400" dirty="0"/>
                        <a:t>Identification of high risk patients</a:t>
                      </a:r>
                    </a:p>
                  </a:txBody>
                  <a:tcPr marL="45720" marR="45720" marT="22859" marB="22859"/>
                </a:tc>
                <a:tc>
                  <a:txBody>
                    <a:bodyPr/>
                    <a:lstStyle/>
                    <a:p>
                      <a:r>
                        <a:rPr lang="en-US" sz="1400" dirty="0"/>
                        <a:t>Takes a Patient, and return the list of conditions that the patient is at risk for</a:t>
                      </a:r>
                    </a:p>
                  </a:txBody>
                  <a:tcPr marL="45720" marR="45720" marT="22859" marB="22859"/>
                </a:tc>
                <a:tc>
                  <a:txBody>
                    <a:bodyPr/>
                    <a:lstStyle/>
                    <a:p>
                      <a:r>
                        <a:rPr lang="en-US" sz="1400" dirty="0"/>
                        <a:t>Fits well into physician workflows where physicians are viewing one patient at a time</a:t>
                      </a:r>
                    </a:p>
                  </a:txBody>
                  <a:tcPr marL="45720" marR="45720" marT="22859" marB="22859"/>
                </a:tc>
                <a:tc>
                  <a:txBody>
                    <a:bodyPr/>
                    <a:lstStyle/>
                    <a:p>
                      <a:r>
                        <a:rPr lang="en-US" sz="1400" dirty="0"/>
                        <a:t>Take a list of patients and ranks them in order of risk for a specific condition</a:t>
                      </a:r>
                    </a:p>
                  </a:txBody>
                  <a:tcPr marL="45720" marR="45720" marT="22859" marB="22859"/>
                </a:tc>
                <a:tc>
                  <a:txBody>
                    <a:bodyPr/>
                    <a:lstStyle/>
                    <a:p>
                      <a:r>
                        <a:rPr lang="en-US" sz="1400" dirty="0"/>
                        <a:t>Fits well into care manager and payer workflows. </a:t>
                      </a:r>
                    </a:p>
                  </a:txBody>
                  <a:tcPr marL="45720" marR="45720" marT="22859" marB="22859"/>
                </a:tc>
                <a:extLst>
                  <a:ext uri="{0D108BD9-81ED-4DB2-BD59-A6C34878D82A}">
                    <a16:rowId xmlns:a16="http://schemas.microsoft.com/office/drawing/2014/main" val="1300661275"/>
                  </a:ext>
                </a:extLst>
              </a:tr>
              <a:tr h="589935">
                <a:tc>
                  <a:txBody>
                    <a:bodyPr/>
                    <a:lstStyle/>
                    <a:p>
                      <a:r>
                        <a:rPr lang="en-US" sz="1400" dirty="0"/>
                        <a:t>AI Patient Triage</a:t>
                      </a:r>
                    </a:p>
                  </a:txBody>
                  <a:tcPr marL="45720" marR="45720" marT="22859" marB="22859"/>
                </a:tc>
                <a:tc>
                  <a:txBody>
                    <a:bodyPr/>
                    <a:lstStyle/>
                    <a:p>
                      <a:r>
                        <a:rPr lang="en-US" sz="1400" dirty="0"/>
                        <a:t>Route patients in a triage setting to the right doctor.</a:t>
                      </a:r>
                    </a:p>
                  </a:txBody>
                  <a:tcPr marL="45720" marR="45720" marT="22859" marB="22859"/>
                </a:tc>
                <a:tc>
                  <a:txBody>
                    <a:bodyPr/>
                    <a:lstStyle/>
                    <a:p>
                      <a:r>
                        <a:rPr lang="en-US" sz="1400" dirty="0"/>
                        <a:t>More value long term, (you could automate the triage nurse), but order of magnitude more challenging to build and sell.  Significant regulatory concerns.</a:t>
                      </a:r>
                    </a:p>
                  </a:txBody>
                  <a:tcPr marL="45720" marR="45720" marT="22859" marB="22859"/>
                </a:tc>
                <a:tc>
                  <a:txBody>
                    <a:bodyPr/>
                    <a:lstStyle/>
                    <a:p>
                      <a:r>
                        <a:rPr lang="en-US" sz="1400" dirty="0"/>
                        <a:t>Eliminate patients that have very low risk and route remaining patients to </a:t>
                      </a:r>
                    </a:p>
                  </a:txBody>
                  <a:tcPr marL="45720" marR="45720" marT="22859" marB="22859"/>
                </a:tc>
                <a:tc>
                  <a:txBody>
                    <a:bodyPr/>
                    <a:lstStyle/>
                    <a:p>
                      <a:r>
                        <a:rPr lang="en-US" sz="1400" dirty="0"/>
                        <a:t>Less value long term, but immediate short term value. Much easier to sell, lower regulatory concerns.</a:t>
                      </a:r>
                    </a:p>
                  </a:txBody>
                  <a:tcPr marL="45720" marR="45720" marT="22859" marB="22859"/>
                </a:tc>
                <a:extLst>
                  <a:ext uri="{0D108BD9-81ED-4DB2-BD59-A6C34878D82A}">
                    <a16:rowId xmlns:a16="http://schemas.microsoft.com/office/drawing/2014/main" val="2980534789"/>
                  </a:ext>
                </a:extLst>
              </a:tr>
              <a:tr h="549882">
                <a:tc>
                  <a:txBody>
                    <a:bodyPr/>
                    <a:lstStyle/>
                    <a:p>
                      <a:r>
                        <a:rPr lang="en-US" sz="1400" dirty="0"/>
                        <a:t>Digital Assistant</a:t>
                      </a:r>
                    </a:p>
                  </a:txBody>
                  <a:tcPr marL="45720" marR="45720" marT="22859" marB="22859"/>
                </a:tc>
                <a:tc>
                  <a:txBody>
                    <a:bodyPr/>
                    <a:lstStyle/>
                    <a:p>
                      <a:endParaRPr lang="en-US" sz="1400" dirty="0"/>
                    </a:p>
                  </a:txBody>
                  <a:tcPr marL="45720" marR="45720" marT="22859" marB="22859"/>
                </a:tc>
                <a:tc>
                  <a:txBody>
                    <a:bodyPr/>
                    <a:lstStyle/>
                    <a:p>
                      <a:endParaRPr lang="en-US" sz="1400" dirty="0"/>
                    </a:p>
                  </a:txBody>
                  <a:tcPr marL="45720" marR="45720" marT="22859" marB="22859"/>
                </a:tc>
                <a:tc>
                  <a:txBody>
                    <a:bodyPr/>
                    <a:lstStyle/>
                    <a:p>
                      <a:endParaRPr lang="en-US" sz="1400" dirty="0"/>
                    </a:p>
                  </a:txBody>
                  <a:tcPr marL="45720" marR="45720" marT="22859" marB="22859"/>
                </a:tc>
                <a:tc>
                  <a:txBody>
                    <a:bodyPr/>
                    <a:lstStyle/>
                    <a:p>
                      <a:endParaRPr lang="en-US" sz="1400" dirty="0"/>
                    </a:p>
                  </a:txBody>
                  <a:tcPr marL="45720" marR="45720" marT="22859" marB="22859"/>
                </a:tc>
                <a:extLst>
                  <a:ext uri="{0D108BD9-81ED-4DB2-BD59-A6C34878D82A}">
                    <a16:rowId xmlns:a16="http://schemas.microsoft.com/office/drawing/2014/main" val="3584557607"/>
                  </a:ext>
                </a:extLst>
              </a:tr>
            </a:tbl>
          </a:graphicData>
        </a:graphic>
      </p:graphicFrame>
    </p:spTree>
    <p:extLst>
      <p:ext uri="{BB962C8B-B14F-4D97-AF65-F5344CB8AC3E}">
        <p14:creationId xmlns:p14="http://schemas.microsoft.com/office/powerpoint/2010/main" val="13327719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Takeaway</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An optimization is a very clear, customer centric definition of what the AI does</a:t>
            </a:r>
          </a:p>
          <a:p>
            <a:pPr lvl="1" fontAlgn="ctr"/>
            <a:r>
              <a:rPr lang="en-US" sz="2000" dirty="0"/>
              <a:t>Not: “Book travel reservations for professionals”</a:t>
            </a:r>
          </a:p>
          <a:p>
            <a:pPr lvl="1" fontAlgn="ctr"/>
            <a:r>
              <a:rPr lang="en-US" sz="2000" dirty="0"/>
              <a:t>Yes: “Find the best hotel in 4 actions or less”</a:t>
            </a:r>
          </a:p>
          <a:p>
            <a:pPr fontAlgn="ctr"/>
            <a:r>
              <a:rPr lang="en-US" sz="2400" dirty="0"/>
              <a:t>What you chose to optimize is a big part of your product strategy.</a:t>
            </a:r>
          </a:p>
          <a:p>
            <a:pPr lvl="1" fontAlgn="ctr"/>
            <a:r>
              <a:rPr lang="en-US" sz="2000" dirty="0"/>
              <a:t>Don’t outsource it!</a:t>
            </a:r>
          </a:p>
          <a:p>
            <a:pPr fontAlgn="ctr"/>
            <a:r>
              <a:rPr lang="en-US" sz="2400" dirty="0"/>
              <a:t>Before you start building anything, use the optimization to build metric. </a:t>
            </a:r>
          </a:p>
        </p:txBody>
      </p:sp>
    </p:spTree>
    <p:extLst>
      <p:ext uri="{BB962C8B-B14F-4D97-AF65-F5344CB8AC3E}">
        <p14:creationId xmlns:p14="http://schemas.microsoft.com/office/powerpoint/2010/main" val="2796457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8C11-2E5B-4CFC-87C3-03390868BABC}"/>
              </a:ext>
            </a:extLst>
          </p:cNvPr>
          <p:cNvSpPr txBox="1">
            <a:spLocks/>
          </p:cNvSpPr>
          <p:nvPr/>
        </p:nvSpPr>
        <p:spPr>
          <a:xfrm>
            <a:off x="0" y="0"/>
            <a:ext cx="12192000" cy="6858000"/>
          </a:xfrm>
          <a:prstGeom prst="rect">
            <a:avLst/>
          </a:prstGeom>
          <a:solidFill>
            <a:schemeClr val="tx1">
              <a:alpha val="6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800" dirty="0">
                <a:solidFill>
                  <a:schemeClr val="bg1"/>
                </a:solidFill>
              </a:rPr>
              <a:t>2. Data Before Models</a:t>
            </a:r>
            <a:endParaRPr lang="en-US" sz="5800" dirty="0">
              <a:solidFill>
                <a:schemeClr val="bg1"/>
              </a:solidFill>
              <a:sym typeface="Wingdings" panose="05000000000000000000" pitchFamily="2" charset="2"/>
            </a:endParaRPr>
          </a:p>
          <a:p>
            <a:pPr algn="ctr"/>
            <a:r>
              <a:rPr lang="en-US" sz="4000" dirty="0">
                <a:solidFill>
                  <a:schemeClr val="bg1"/>
                </a:solidFill>
                <a:sym typeface="Wingdings" panose="05000000000000000000" pitchFamily="2" charset="2"/>
              </a:rPr>
              <a:t>(invest in your data infrastructure before your algorithms)</a:t>
            </a:r>
            <a:endParaRPr lang="en-US" sz="5800" dirty="0">
              <a:solidFill>
                <a:schemeClr val="bg1"/>
              </a:solidFill>
            </a:endParaRPr>
          </a:p>
        </p:txBody>
      </p:sp>
    </p:spTree>
    <p:extLst>
      <p:ext uri="{BB962C8B-B14F-4D97-AF65-F5344CB8AC3E}">
        <p14:creationId xmlns:p14="http://schemas.microsoft.com/office/powerpoint/2010/main" val="234013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Some things to know once you start developing</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Rate of development is more important than algorithms</a:t>
            </a:r>
          </a:p>
          <a:p>
            <a:pPr fontAlgn="ctr"/>
            <a:r>
              <a:rPr lang="en-US" sz="2400" dirty="0"/>
              <a:t>Feedback makes you defensible</a:t>
            </a:r>
          </a:p>
          <a:p>
            <a:pPr fontAlgn="ctr"/>
            <a:r>
              <a:rPr lang="en-US" sz="2400" dirty="0"/>
              <a:t>AI is often a winner takes all market</a:t>
            </a:r>
          </a:p>
        </p:txBody>
      </p:sp>
    </p:spTree>
    <p:extLst>
      <p:ext uri="{BB962C8B-B14F-4D97-AF65-F5344CB8AC3E}">
        <p14:creationId xmlns:p14="http://schemas.microsoft.com/office/powerpoint/2010/main" val="1148001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61C19E44-F36A-4BC0-8FA8-BFD1DF689856}"/>
              </a:ext>
            </a:extLst>
          </p:cNvPr>
          <p:cNvGraphicFramePr>
            <a:graphicFrameLocks/>
          </p:cNvGraphicFramePr>
          <p:nvPr>
            <p:extLst>
              <p:ext uri="{D42A27DB-BD31-4B8C-83A1-F6EECF244321}">
                <p14:modId xmlns:p14="http://schemas.microsoft.com/office/powerpoint/2010/main" val="2883180210"/>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5887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D6206FDC-2777-4D7F-AF9C-73413DA664C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24531A-14B5-4242-87E4-86F2203780C6}"/>
              </a:ext>
            </a:extLst>
          </p:cNvPr>
          <p:cNvSpPr>
            <a:spLocks noGrp="1"/>
          </p:cNvSpPr>
          <p:nvPr>
            <p:ph type="title"/>
          </p:nvPr>
        </p:nvSpPr>
        <p:spPr>
          <a:xfrm>
            <a:off x="1159933" y="482461"/>
            <a:ext cx="9872134" cy="1193968"/>
          </a:xfrm>
          <a:solidFill>
            <a:srgbClr val="FFFFFF"/>
          </a:solidFill>
          <a:ln w="38100">
            <a:solidFill>
              <a:srgbClr val="7F7F7F"/>
            </a:solidFill>
            <a:miter lim="800000"/>
          </a:ln>
        </p:spPr>
        <p:txBody>
          <a:bodyPr>
            <a:normAutofit/>
          </a:bodyPr>
          <a:lstStyle/>
          <a:p>
            <a:pPr algn="ctr"/>
            <a:r>
              <a:rPr lang="en-US" sz="3600" dirty="0">
                <a:solidFill>
                  <a:srgbClr val="3F3F3F"/>
                </a:solidFill>
              </a:rPr>
              <a:t>A Day in the life of a data scientist</a:t>
            </a:r>
          </a:p>
        </p:txBody>
      </p:sp>
      <p:sp>
        <p:nvSpPr>
          <p:cNvPr id="3" name="Content Placeholder 2">
            <a:extLst>
              <a:ext uri="{FF2B5EF4-FFF2-40B4-BE49-F238E27FC236}">
                <a16:creationId xmlns:a16="http://schemas.microsoft.com/office/drawing/2014/main" id="{C7458070-B305-4D01-871E-432F92C70B09}"/>
              </a:ext>
            </a:extLst>
          </p:cNvPr>
          <p:cNvSpPr>
            <a:spLocks noGrp="1"/>
          </p:cNvSpPr>
          <p:nvPr>
            <p:ph sz="half" idx="1"/>
          </p:nvPr>
        </p:nvSpPr>
        <p:spPr>
          <a:xfrm>
            <a:off x="1476915" y="2692400"/>
            <a:ext cx="4297351" cy="3155627"/>
          </a:xfrm>
        </p:spPr>
        <p:txBody>
          <a:bodyPr anchor="t">
            <a:normAutofit fontScale="92500" lnSpcReduction="20000"/>
          </a:bodyPr>
          <a:lstStyle/>
          <a:p>
            <a:r>
              <a:rPr lang="en-US" sz="2000" dirty="0"/>
              <a:t>Go to the cluster, pull down data set</a:t>
            </a:r>
          </a:p>
          <a:p>
            <a:r>
              <a:rPr lang="en-US" sz="2000" dirty="0"/>
              <a:t>Clean, transform, and normalize the data</a:t>
            </a:r>
          </a:p>
          <a:p>
            <a:r>
              <a:rPr lang="en-US" sz="2000" dirty="0"/>
              <a:t>Run metrics scripts to label data</a:t>
            </a:r>
          </a:p>
          <a:p>
            <a:r>
              <a:rPr lang="en-US" sz="2000" dirty="0"/>
              <a:t>Find bugs, clean data again</a:t>
            </a:r>
          </a:p>
          <a:p>
            <a:r>
              <a:rPr lang="en-US" sz="2000" dirty="0"/>
              <a:t>Split the data into train, test, evaluate</a:t>
            </a:r>
          </a:p>
          <a:p>
            <a:r>
              <a:rPr lang="en-US" sz="2000" dirty="0"/>
              <a:t>Build models</a:t>
            </a:r>
          </a:p>
          <a:p>
            <a:r>
              <a:rPr lang="en-US" sz="2000" dirty="0"/>
              <a:t>Evaluate Models</a:t>
            </a:r>
          </a:p>
          <a:p>
            <a:r>
              <a:rPr lang="en-US" sz="2000" dirty="0"/>
              <a:t>Normalize to compare models to other data sets</a:t>
            </a:r>
          </a:p>
          <a:p>
            <a:endParaRPr lang="en-US" sz="2000" dirty="0"/>
          </a:p>
          <a:p>
            <a:endParaRPr lang="en-US" sz="2000" dirty="0"/>
          </a:p>
        </p:txBody>
      </p:sp>
      <p:sp>
        <p:nvSpPr>
          <p:cNvPr id="4" name="Content Placeholder 3">
            <a:extLst>
              <a:ext uri="{FF2B5EF4-FFF2-40B4-BE49-F238E27FC236}">
                <a16:creationId xmlns:a16="http://schemas.microsoft.com/office/drawing/2014/main" id="{FE8301F1-D3BC-473C-BC9E-C566D9685D67}"/>
              </a:ext>
            </a:extLst>
          </p:cNvPr>
          <p:cNvSpPr>
            <a:spLocks noGrp="1"/>
          </p:cNvSpPr>
          <p:nvPr>
            <p:ph sz="half" idx="2"/>
          </p:nvPr>
        </p:nvSpPr>
        <p:spPr>
          <a:xfrm>
            <a:off x="6417731" y="2692400"/>
            <a:ext cx="4292594" cy="3155628"/>
          </a:xfrm>
        </p:spPr>
        <p:txBody>
          <a:bodyPr anchor="t">
            <a:normAutofit fontScale="92500" lnSpcReduction="20000"/>
          </a:bodyPr>
          <a:lstStyle/>
          <a:p>
            <a:r>
              <a:rPr lang="en-US" sz="2000" dirty="0"/>
              <a:t>Download data sets</a:t>
            </a:r>
          </a:p>
          <a:p>
            <a:r>
              <a:rPr lang="en-US" sz="2000" dirty="0"/>
              <a:t>Build models</a:t>
            </a:r>
          </a:p>
          <a:p>
            <a:r>
              <a:rPr lang="en-US" sz="2000" dirty="0"/>
              <a:t>Evaluate models</a:t>
            </a:r>
          </a:p>
        </p:txBody>
      </p:sp>
      <p:sp>
        <p:nvSpPr>
          <p:cNvPr id="5" name="TextBox 4">
            <a:extLst>
              <a:ext uri="{FF2B5EF4-FFF2-40B4-BE49-F238E27FC236}">
                <a16:creationId xmlns:a16="http://schemas.microsoft.com/office/drawing/2014/main" id="{659A1A04-6502-4CB2-ABB6-7DC58D834671}"/>
              </a:ext>
            </a:extLst>
          </p:cNvPr>
          <p:cNvSpPr txBox="1"/>
          <p:nvPr/>
        </p:nvSpPr>
        <p:spPr>
          <a:xfrm>
            <a:off x="1625600" y="2023533"/>
            <a:ext cx="4148666" cy="369332"/>
          </a:xfrm>
          <a:prstGeom prst="rect">
            <a:avLst/>
          </a:prstGeom>
          <a:solidFill>
            <a:schemeClr val="bg1">
              <a:lumMod val="65000"/>
              <a:lumOff val="35000"/>
            </a:schemeClr>
          </a:solidFill>
        </p:spPr>
        <p:txBody>
          <a:bodyPr wrap="square" rtlCol="0">
            <a:spAutoFit/>
          </a:bodyPr>
          <a:lstStyle/>
          <a:p>
            <a:pPr algn="ctr"/>
            <a:r>
              <a:rPr lang="en-US" dirty="0"/>
              <a:t>Before</a:t>
            </a:r>
          </a:p>
        </p:txBody>
      </p:sp>
      <p:sp>
        <p:nvSpPr>
          <p:cNvPr id="8" name="TextBox 7">
            <a:extLst>
              <a:ext uri="{FF2B5EF4-FFF2-40B4-BE49-F238E27FC236}">
                <a16:creationId xmlns:a16="http://schemas.microsoft.com/office/drawing/2014/main" id="{BC2694FE-88C9-48C1-BFBB-963A9C5B1503}"/>
              </a:ext>
            </a:extLst>
          </p:cNvPr>
          <p:cNvSpPr txBox="1"/>
          <p:nvPr/>
        </p:nvSpPr>
        <p:spPr>
          <a:xfrm>
            <a:off x="6265334" y="2023533"/>
            <a:ext cx="4148666" cy="369332"/>
          </a:xfrm>
          <a:prstGeom prst="rect">
            <a:avLst/>
          </a:prstGeom>
          <a:solidFill>
            <a:schemeClr val="bg1">
              <a:lumMod val="65000"/>
              <a:lumOff val="35000"/>
            </a:schemeClr>
          </a:solidFill>
        </p:spPr>
        <p:txBody>
          <a:bodyPr wrap="square" rtlCol="0">
            <a:spAutoFit/>
          </a:bodyPr>
          <a:lstStyle/>
          <a:p>
            <a:pPr algn="ctr"/>
            <a:r>
              <a:rPr lang="en-US" dirty="0"/>
              <a:t>After</a:t>
            </a:r>
          </a:p>
        </p:txBody>
      </p:sp>
    </p:spTree>
    <p:extLst>
      <p:ext uri="{BB962C8B-B14F-4D97-AF65-F5344CB8AC3E}">
        <p14:creationId xmlns:p14="http://schemas.microsoft.com/office/powerpoint/2010/main" val="210124383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9995A93-662A-43A4-A03C-C1EBFC770721}"/>
              </a:ext>
            </a:extLst>
          </p:cNvPr>
          <p:cNvPicPr>
            <a:picLocks noChangeAspect="1"/>
          </p:cNvPicPr>
          <p:nvPr/>
        </p:nvPicPr>
        <p:blipFill>
          <a:blip r:embed="rId2"/>
          <a:stretch>
            <a:fillRect/>
          </a:stretch>
        </p:blipFill>
        <p:spPr>
          <a:xfrm>
            <a:off x="3480422" y="907460"/>
            <a:ext cx="8623589" cy="5188541"/>
          </a:xfrm>
          <a:prstGeom prst="rect">
            <a:avLst/>
          </a:prstGeom>
        </p:spPr>
      </p:pic>
      <p:sp>
        <p:nvSpPr>
          <p:cNvPr id="3" name="Title 2">
            <a:extLst>
              <a:ext uri="{FF2B5EF4-FFF2-40B4-BE49-F238E27FC236}">
                <a16:creationId xmlns:a16="http://schemas.microsoft.com/office/drawing/2014/main" id="{2F1473AA-13C1-4B22-B9CA-0610CB7FCD3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Simplified Data Workflow</a:t>
            </a:r>
          </a:p>
        </p:txBody>
      </p:sp>
    </p:spTree>
    <p:extLst>
      <p:ext uri="{BB962C8B-B14F-4D97-AF65-F5344CB8AC3E}">
        <p14:creationId xmlns:p14="http://schemas.microsoft.com/office/powerpoint/2010/main" val="3440941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48" name="Content Placeholder 3">
            <a:extLst>
              <a:ext uri="{FF2B5EF4-FFF2-40B4-BE49-F238E27FC236}">
                <a16:creationId xmlns:a16="http://schemas.microsoft.com/office/drawing/2014/main" id="{307D0780-224F-4972-9DBF-42630EFB5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32" r="14239" b="-1"/>
          <a:stretch/>
        </p:blipFill>
        <p:spPr>
          <a:xfrm>
            <a:off x="4636008" y="640082"/>
            <a:ext cx="6916329" cy="5577837"/>
          </a:xfrm>
          <a:prstGeom prst="rect">
            <a:avLst/>
          </a:prstGeom>
          <a:effectLst/>
        </p:spPr>
      </p:pic>
      <p:sp>
        <p:nvSpPr>
          <p:cNvPr id="22529" name="Title 1">
            <a:extLst>
              <a:ext uri="{FF2B5EF4-FFF2-40B4-BE49-F238E27FC236}">
                <a16:creationId xmlns:a16="http://schemas.microsoft.com/office/drawing/2014/main" id="{42E41CF2-DC99-408E-8CAB-A2CE2D44B9C5}"/>
              </a:ext>
            </a:extLst>
          </p:cNvPr>
          <p:cNvSpPr>
            <a:spLocks noGrp="1" noChangeArrowheads="1"/>
          </p:cNvSpPr>
          <p:nvPr>
            <p:ph type="title"/>
          </p:nvPr>
        </p:nvSpPr>
        <p:spPr>
          <a:xfrm>
            <a:off x="648929" y="629266"/>
            <a:ext cx="3667039" cy="1676603"/>
          </a:xfrm>
        </p:spPr>
        <p:txBody>
          <a:bodyPr>
            <a:normAutofit fontScale="90000"/>
          </a:bodyPr>
          <a:lstStyle/>
          <a:p>
            <a:r>
              <a:rPr lang="en-US" altLang="en-US" dirty="0"/>
              <a:t>Feedback and the Product Iteration Cycle </a:t>
            </a:r>
          </a:p>
        </p:txBody>
      </p:sp>
      <p:sp>
        <p:nvSpPr>
          <p:cNvPr id="22549" name="Content Placeholder 22534">
            <a:extLst>
              <a:ext uri="{FF2B5EF4-FFF2-40B4-BE49-F238E27FC236}">
                <a16:creationId xmlns:a16="http://schemas.microsoft.com/office/drawing/2014/main" id="{5B4E46D4-E0B4-49F5-821A-8F3235499E8B}"/>
              </a:ext>
            </a:extLst>
          </p:cNvPr>
          <p:cNvSpPr>
            <a:spLocks noGrp="1"/>
          </p:cNvSpPr>
          <p:nvPr>
            <p:ph idx="1"/>
          </p:nvPr>
        </p:nvSpPr>
        <p:spPr>
          <a:xfrm>
            <a:off x="648930" y="2438400"/>
            <a:ext cx="3667037" cy="3785419"/>
          </a:xfrm>
        </p:spPr>
        <p:txBody>
          <a:bodyPr>
            <a:normAutofit/>
          </a:bodyPr>
          <a:lstStyle/>
          <a:p>
            <a:r>
              <a:rPr lang="en-US" sz="1800" dirty="0"/>
              <a:t>Works if your product is structured so that the output of a successful user session leads to the more training data</a:t>
            </a:r>
          </a:p>
          <a:p>
            <a:r>
              <a:rPr lang="en-US" sz="1800" dirty="0"/>
              <a:t>Sometimes this is called online learning (but not necessarily)</a:t>
            </a:r>
          </a:p>
          <a:p>
            <a:r>
              <a:rPr lang="en-US" sz="1800" b="1" dirty="0"/>
              <a:t>Leads to winner-takes-all markets</a:t>
            </a:r>
          </a:p>
        </p:txBody>
      </p:sp>
    </p:spTree>
    <p:extLst>
      <p:ext uri="{BB962C8B-B14F-4D97-AF65-F5344CB8AC3E}">
        <p14:creationId xmlns:p14="http://schemas.microsoft.com/office/powerpoint/2010/main" val="303385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Takeaway</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Investments in data infrastructure have higher returns early on than investments in data science</a:t>
            </a:r>
          </a:p>
          <a:p>
            <a:pPr fontAlgn="ctr"/>
            <a:r>
              <a:rPr lang="en-US" sz="2400" dirty="0"/>
              <a:t>Focus on data pipelines before worrying about the model quality</a:t>
            </a:r>
          </a:p>
          <a:p>
            <a:pPr fontAlgn="ctr"/>
            <a:r>
              <a:rPr lang="en-US" sz="2400" dirty="0"/>
              <a:t>Feedback pipelines allow you to accelerate improvement, and leads to winner takes all markets</a:t>
            </a:r>
          </a:p>
        </p:txBody>
      </p:sp>
    </p:spTree>
    <p:extLst>
      <p:ext uri="{BB962C8B-B14F-4D97-AF65-F5344CB8AC3E}">
        <p14:creationId xmlns:p14="http://schemas.microsoft.com/office/powerpoint/2010/main" val="125363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What will we cover today</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In AI, there is a large difference between a high performing team and a low performing team.</a:t>
            </a:r>
          </a:p>
          <a:p>
            <a:pPr fontAlgn="ctr"/>
            <a:r>
              <a:rPr lang="en-US" sz="2400" dirty="0"/>
              <a:t>High performing teams all look the same. Low performing teams come in two flavors.</a:t>
            </a:r>
          </a:p>
          <a:p>
            <a:pPr fontAlgn="ctr"/>
            <a:r>
              <a:rPr lang="en-US" sz="2400" dirty="0"/>
              <a:t>Four leadership practices of high performing teams that can be easily adopted</a:t>
            </a:r>
          </a:p>
          <a:p>
            <a:pPr fontAlgn="ctr"/>
            <a:r>
              <a:rPr lang="en-US" sz="2400" dirty="0"/>
              <a:t>If you take only one thing from this talk …</a:t>
            </a:r>
          </a:p>
        </p:txBody>
      </p:sp>
    </p:spTree>
    <p:extLst>
      <p:ext uri="{BB962C8B-B14F-4D97-AF65-F5344CB8AC3E}">
        <p14:creationId xmlns:p14="http://schemas.microsoft.com/office/powerpoint/2010/main" val="172223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03EF7-4B54-4730-A185-412A4800DBBE}"/>
              </a:ext>
            </a:extLst>
          </p:cNvPr>
          <p:cNvSpPr/>
          <p:nvPr/>
        </p:nvSpPr>
        <p:spPr>
          <a:xfrm>
            <a:off x="0" y="0"/>
            <a:ext cx="12192000" cy="6858000"/>
          </a:xfrm>
          <a:prstGeom prst="rect">
            <a:avLst/>
          </a:prstGeom>
          <a:solidFill>
            <a:schemeClr val="tx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5A29559-EBC0-4737-A8F4-068E955F31B4}"/>
              </a:ext>
            </a:extLst>
          </p:cNvPr>
          <p:cNvSpPr txBox="1">
            <a:spLocks/>
          </p:cNvSpPr>
          <p:nvPr/>
        </p:nvSpPr>
        <p:spPr>
          <a:xfrm>
            <a:off x="1524000" y="1122362"/>
            <a:ext cx="9144000" cy="2840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800" dirty="0">
                <a:solidFill>
                  <a:schemeClr val="bg1"/>
                </a:solidFill>
              </a:rPr>
              <a:t>3. Have a cold-start strategy</a:t>
            </a:r>
          </a:p>
        </p:txBody>
      </p:sp>
    </p:spTree>
    <p:extLst>
      <p:ext uri="{BB962C8B-B14F-4D97-AF65-F5344CB8AC3E}">
        <p14:creationId xmlns:p14="http://schemas.microsoft.com/office/powerpoint/2010/main" val="241417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D338-053A-43B5-9B7E-9D206EB4895A}"/>
              </a:ext>
            </a:extLst>
          </p:cNvPr>
          <p:cNvSpPr>
            <a:spLocks noGrp="1"/>
          </p:cNvSpPr>
          <p:nvPr>
            <p:ph type="title"/>
          </p:nvPr>
        </p:nvSpPr>
        <p:spPr/>
        <p:txBody>
          <a:bodyPr/>
          <a:lstStyle/>
          <a:p>
            <a:br>
              <a:rPr lang="en-US" dirty="0"/>
            </a:br>
            <a:endParaRPr lang="en-US" dirty="0"/>
          </a:p>
        </p:txBody>
      </p:sp>
    </p:spTree>
    <p:extLst>
      <p:ext uri="{BB962C8B-B14F-4D97-AF65-F5344CB8AC3E}">
        <p14:creationId xmlns:p14="http://schemas.microsoft.com/office/powerpoint/2010/main" val="416057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Strategies to overcome cold-starting</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dirty="0"/>
              <a:t>Use it yourself</a:t>
            </a:r>
          </a:p>
          <a:p>
            <a:pPr fontAlgn="ctr"/>
            <a:r>
              <a:rPr lang="en-US" dirty="0"/>
              <a:t>Paid Annotators (harder than you think)</a:t>
            </a:r>
          </a:p>
          <a:p>
            <a:pPr fontAlgn="ctr"/>
            <a:r>
              <a:rPr lang="en-US" b="1" dirty="0"/>
              <a:t>Integrate the AI with Humans </a:t>
            </a:r>
          </a:p>
          <a:p>
            <a:pPr lvl="1" fontAlgn="ctr"/>
            <a:r>
              <a:rPr lang="en-US" sz="1800" dirty="0"/>
              <a:t>Sometimes called Wizard of OZ approaches</a:t>
            </a:r>
          </a:p>
        </p:txBody>
      </p:sp>
    </p:spTree>
    <p:extLst>
      <p:ext uri="{BB962C8B-B14F-4D97-AF65-F5344CB8AC3E}">
        <p14:creationId xmlns:p14="http://schemas.microsoft.com/office/powerpoint/2010/main" val="9640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Example: AI Customer Service Agent</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Need to perform any action available on the website</a:t>
            </a:r>
          </a:p>
          <a:p>
            <a:pPr fontAlgn="ctr"/>
            <a:r>
              <a:rPr lang="en-US" sz="2400" dirty="0"/>
              <a:t>Optimization: Get to the same outcome as a real customer service agent in the same or less number of steps</a:t>
            </a:r>
          </a:p>
          <a:p>
            <a:pPr fontAlgn="ctr"/>
            <a:r>
              <a:rPr lang="en-US" sz="2400" dirty="0"/>
              <a:t>Cold Start strategy: run models in parallel with a human customer service agent. Have the CS agent score the algorithm outputs after each session.  </a:t>
            </a:r>
          </a:p>
          <a:p>
            <a:pPr fontAlgn="ctr"/>
            <a:r>
              <a:rPr lang="en-US" sz="2400" dirty="0"/>
              <a:t>Lagging Metric: Turing Test</a:t>
            </a:r>
          </a:p>
          <a:p>
            <a:pPr fontAlgn="ctr"/>
            <a:endParaRPr lang="en-US" sz="2400" dirty="0"/>
          </a:p>
        </p:txBody>
      </p:sp>
    </p:spTree>
    <p:extLst>
      <p:ext uri="{BB962C8B-B14F-4D97-AF65-F5344CB8AC3E}">
        <p14:creationId xmlns:p14="http://schemas.microsoft.com/office/powerpoint/2010/main" val="4215981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0000" b="-1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03EF7-4B54-4730-A185-412A4800DBBE}"/>
              </a:ext>
            </a:extLst>
          </p:cNvPr>
          <p:cNvSpPr/>
          <p:nvPr/>
        </p:nvSpPr>
        <p:spPr>
          <a:xfrm>
            <a:off x="0" y="0"/>
            <a:ext cx="12192000" cy="6858000"/>
          </a:xfrm>
          <a:prstGeom prst="rect">
            <a:avLst/>
          </a:prstGeom>
          <a:solidFill>
            <a:schemeClr val="tx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5A29559-EBC0-4737-A8F4-068E955F31B4}"/>
              </a:ext>
            </a:extLst>
          </p:cNvPr>
          <p:cNvSpPr txBox="1">
            <a:spLocks/>
          </p:cNvSpPr>
          <p:nvPr/>
        </p:nvSpPr>
        <p:spPr>
          <a:xfrm>
            <a:off x="1524000" y="1122362"/>
            <a:ext cx="9144000" cy="2840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Calibri Light" panose="020F0302020204030204"/>
                <a:ea typeface="+mj-ea"/>
                <a:cs typeface="+mj-cs"/>
              </a:rPr>
              <a:t>4. </a:t>
            </a:r>
            <a:r>
              <a:rPr lang="en-US" sz="5800" dirty="0">
                <a:solidFill>
                  <a:prstClr val="white"/>
                </a:solidFill>
                <a:latin typeface="Calibri Light" panose="020F0302020204030204"/>
              </a:rPr>
              <a:t>On Agility</a:t>
            </a:r>
            <a:endParaRPr kumimoji="0" lang="en-US" sz="5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7067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On Agility</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It takes a long time to make an AI product viable</a:t>
            </a:r>
          </a:p>
          <a:p>
            <a:pPr fontAlgn="ctr"/>
            <a:r>
              <a:rPr lang="en-US" sz="2400" dirty="0"/>
              <a:t>IN the early stages, you wont know if your product is poor, or if you have poor PMF</a:t>
            </a:r>
          </a:p>
          <a:p>
            <a:pPr lvl="1" fontAlgn="ctr"/>
            <a:r>
              <a:rPr lang="en-US" sz="2000" dirty="0"/>
              <a:t>It is really easy to spend millions on a product that wont get traction!</a:t>
            </a:r>
          </a:p>
          <a:p>
            <a:pPr fontAlgn="ctr"/>
            <a:r>
              <a:rPr lang="en-US" sz="2400" dirty="0"/>
              <a:t>Mediation: Prototype without models</a:t>
            </a:r>
          </a:p>
          <a:p>
            <a:pPr marL="0" indent="0" fontAlgn="ctr">
              <a:buNone/>
            </a:pPr>
            <a:endParaRPr lang="en-US" sz="2400" dirty="0"/>
          </a:p>
        </p:txBody>
      </p:sp>
    </p:spTree>
    <p:extLst>
      <p:ext uri="{BB962C8B-B14F-4D97-AF65-F5344CB8AC3E}">
        <p14:creationId xmlns:p14="http://schemas.microsoft.com/office/powerpoint/2010/main" val="242262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Quick Review</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a:t>Don’t delegate </a:t>
            </a:r>
            <a:r>
              <a:rPr lang="en-US" sz="2400" dirty="0"/>
              <a:t>your product strategy (metrics before models)</a:t>
            </a:r>
          </a:p>
          <a:p>
            <a:pPr fontAlgn="ctr"/>
            <a:r>
              <a:rPr lang="en-US" sz="2400" dirty="0"/>
              <a:t>Invest in infrastructure first (data before models)</a:t>
            </a:r>
          </a:p>
          <a:p>
            <a:pPr fontAlgn="ctr"/>
            <a:r>
              <a:rPr lang="en-US" sz="2400" dirty="0"/>
              <a:t>Have a cold-start strategy</a:t>
            </a:r>
          </a:p>
          <a:p>
            <a:pPr fontAlgn="ctr"/>
            <a:r>
              <a:rPr lang="en-US" sz="2400" dirty="0"/>
              <a:t>Find PMF before building huge AI systems</a:t>
            </a:r>
          </a:p>
          <a:p>
            <a:pPr marL="0" indent="0" fontAlgn="ctr">
              <a:buNone/>
            </a:pPr>
            <a:endParaRPr lang="en-US" sz="2400" dirty="0"/>
          </a:p>
        </p:txBody>
      </p:sp>
    </p:spTree>
    <p:extLst>
      <p:ext uri="{BB962C8B-B14F-4D97-AF65-F5344CB8AC3E}">
        <p14:creationId xmlns:p14="http://schemas.microsoft.com/office/powerpoint/2010/main" val="815682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03EF7-4B54-4730-A185-412A4800DBBE}"/>
              </a:ext>
            </a:extLst>
          </p:cNvPr>
          <p:cNvSpPr/>
          <p:nvPr/>
        </p:nvSpPr>
        <p:spPr>
          <a:xfrm>
            <a:off x="0" y="0"/>
            <a:ext cx="12192000" cy="6858000"/>
          </a:xfrm>
          <a:prstGeom prst="rect">
            <a:avLst/>
          </a:prstGeom>
          <a:solidFill>
            <a:schemeClr val="tx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5A29559-EBC0-4737-A8F4-068E955F31B4}"/>
              </a:ext>
            </a:extLst>
          </p:cNvPr>
          <p:cNvSpPr txBox="1">
            <a:spLocks/>
          </p:cNvSpPr>
          <p:nvPr/>
        </p:nvSpPr>
        <p:spPr>
          <a:xfrm>
            <a:off x="1524000" y="1122362"/>
            <a:ext cx="9144000" cy="2840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800" b="0" i="0" u="none" strike="noStrike" kern="1200" cap="none" spc="0" normalizeH="0" baseline="0" noProof="0" dirty="0">
                <a:ln>
                  <a:noFill/>
                </a:ln>
                <a:solidFill>
                  <a:prstClr val="white"/>
                </a:solidFill>
                <a:effectLst/>
                <a:uLnTx/>
                <a:uFillTx/>
                <a:latin typeface="Calibri Light" panose="020F0302020204030204"/>
                <a:ea typeface="+mj-ea"/>
                <a:cs typeface="+mj-cs"/>
              </a:rPr>
              <a:t>Thank you!</a:t>
            </a:r>
            <a:br>
              <a:rPr kumimoji="0" lang="en-US" sz="58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Questions?</a:t>
            </a:r>
            <a:endParaRPr kumimoji="0" lang="en-US" sz="5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54194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71484-79D8-484B-9775-1462BE684161}"/>
              </a:ext>
            </a:extLst>
          </p:cNvPr>
          <p:cNvSpPr>
            <a:spLocks noGrp="1"/>
          </p:cNvSpPr>
          <p:nvPr>
            <p:ph type="title"/>
          </p:nvPr>
        </p:nvSpPr>
        <p:spPr>
          <a:xfrm>
            <a:off x="838200" y="811161"/>
            <a:ext cx="3335594" cy="5403370"/>
          </a:xfrm>
        </p:spPr>
        <p:txBody>
          <a:bodyPr>
            <a:normAutofit/>
          </a:bodyPr>
          <a:lstStyle/>
          <a:p>
            <a:r>
              <a:rPr lang="en-US">
                <a:solidFill>
                  <a:schemeClr val="bg1"/>
                </a:solidFill>
              </a:rPr>
              <a:t>A few words about myself</a:t>
            </a:r>
          </a:p>
        </p:txBody>
      </p:sp>
      <p:graphicFrame>
        <p:nvGraphicFramePr>
          <p:cNvPr id="5" name="Content Placeholder 2">
            <a:extLst>
              <a:ext uri="{FF2B5EF4-FFF2-40B4-BE49-F238E27FC236}">
                <a16:creationId xmlns:a16="http://schemas.microsoft.com/office/drawing/2014/main" id="{CE8DF2CD-CC8C-4A71-B3C3-2D9E0AE99BF0}"/>
              </a:ext>
            </a:extLst>
          </p:cNvPr>
          <p:cNvGraphicFramePr>
            <a:graphicFrameLocks noGrp="1"/>
          </p:cNvGraphicFramePr>
          <p:nvPr>
            <p:ph idx="1"/>
            <p:extLst>
              <p:ext uri="{D42A27DB-BD31-4B8C-83A1-F6EECF244321}">
                <p14:modId xmlns:p14="http://schemas.microsoft.com/office/powerpoint/2010/main" val="3388868136"/>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32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4 Practices toward a successful AI-Powered Product</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Don’t outsource your product strategy</a:t>
            </a:r>
          </a:p>
          <a:p>
            <a:pPr fontAlgn="ctr"/>
            <a:r>
              <a:rPr lang="en-US" sz="2400" dirty="0"/>
              <a:t>Data before models (algorithms) </a:t>
            </a:r>
          </a:p>
          <a:p>
            <a:pPr fontAlgn="ctr"/>
            <a:r>
              <a:rPr lang="en-US" sz="2400" dirty="0"/>
              <a:t>Have a cold-start strategy</a:t>
            </a:r>
          </a:p>
          <a:p>
            <a:pPr fontAlgn="ctr"/>
            <a:r>
              <a:rPr lang="en-US" sz="2400" dirty="0"/>
              <a:t>Approach agility differently</a:t>
            </a:r>
          </a:p>
          <a:p>
            <a:pPr fontAlgn="ctr"/>
            <a:endParaRPr lang="en-US" sz="2400" dirty="0"/>
          </a:p>
        </p:txBody>
      </p:sp>
    </p:spTree>
    <p:extLst>
      <p:ext uri="{BB962C8B-B14F-4D97-AF65-F5344CB8AC3E}">
        <p14:creationId xmlns:p14="http://schemas.microsoft.com/office/powerpoint/2010/main" val="369571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0">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dirty="0"/>
              <a:t>1. Don’t delegate your product strategy</a:t>
            </a:r>
            <a:endParaRPr lang="en-US" sz="5800" kern="1200" dirty="0">
              <a:solidFill>
                <a:schemeClr val="tx1"/>
              </a:solidFill>
              <a:latin typeface="+mj-lt"/>
              <a:ea typeface="+mj-ea"/>
              <a:cs typeface="+mj-cs"/>
            </a:endParaRPr>
          </a:p>
        </p:txBody>
      </p:sp>
    </p:spTree>
    <p:extLst>
      <p:ext uri="{BB962C8B-B14F-4D97-AF65-F5344CB8AC3E}">
        <p14:creationId xmlns:p14="http://schemas.microsoft.com/office/powerpoint/2010/main" val="30194179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C89889E-5255-4EAD-9E5B-247F753140D8}"/>
              </a:ext>
            </a:extLst>
          </p:cNvPr>
          <p:cNvPicPr>
            <a:picLocks noGrp="1" noChangeAspect="1"/>
          </p:cNvPicPr>
          <p:nvPr>
            <p:ph idx="1"/>
          </p:nvPr>
        </p:nvPicPr>
        <p:blipFill>
          <a:blip r:embed="rId2"/>
          <a:stretch>
            <a:fillRect/>
          </a:stretch>
        </p:blipFill>
        <p:spPr>
          <a:xfrm>
            <a:off x="4870705" y="731519"/>
            <a:ext cx="7169515" cy="4893193"/>
          </a:xfrm>
          <a:prstGeom prst="rect">
            <a:avLst/>
          </a:prstGeom>
        </p:spPr>
      </p:pic>
      <p:sp>
        <p:nvSpPr>
          <p:cNvPr id="2" name="Title 1">
            <a:extLst>
              <a:ext uri="{FF2B5EF4-FFF2-40B4-BE49-F238E27FC236}">
                <a16:creationId xmlns:a16="http://schemas.microsoft.com/office/drawing/2014/main" id="{40A86C9D-02BF-4F2D-9CDD-5D991EE0DB1C}"/>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solidFill>
                  <a:schemeClr val="bg1"/>
                </a:solidFill>
                <a:latin typeface="+mj-lt"/>
                <a:ea typeface="+mj-ea"/>
                <a:cs typeface="+mj-cs"/>
              </a:rPr>
              <a:t>Optimization versus metrics</a:t>
            </a:r>
          </a:p>
        </p:txBody>
      </p:sp>
      <p:sp>
        <p:nvSpPr>
          <p:cNvPr id="4" name="Text Placeholder 3">
            <a:extLst>
              <a:ext uri="{FF2B5EF4-FFF2-40B4-BE49-F238E27FC236}">
                <a16:creationId xmlns:a16="http://schemas.microsoft.com/office/drawing/2014/main" id="{CEFFA813-E6AC-4C4D-AD98-F2A68EF169F8}"/>
              </a:ext>
            </a:extLst>
          </p:cNvPr>
          <p:cNvSpPr>
            <a:spLocks noGrp="1"/>
          </p:cNvSpPr>
          <p:nvPr>
            <p:ph type="body" sz="half" idx="2"/>
          </p:nvPr>
        </p:nvSpPr>
        <p:spPr>
          <a:xfrm>
            <a:off x="643468" y="2638044"/>
            <a:ext cx="3363974" cy="3415622"/>
          </a:xfrm>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bg1"/>
                </a:solidFill>
              </a:rPr>
              <a:t>Optimization describes conceptually what your AI backend is trying to make better.</a:t>
            </a:r>
          </a:p>
          <a:p>
            <a:pPr marL="285750" indent="-228600">
              <a:buFont typeface="Arial" panose="020B0604020202020204" pitchFamily="34" charset="0"/>
              <a:buChar char="•"/>
            </a:pPr>
            <a:r>
              <a:rPr lang="en-US" sz="2000">
                <a:solidFill>
                  <a:schemeClr val="bg1"/>
                </a:solidFill>
              </a:rPr>
              <a:t>Metrics quantify the optimization</a:t>
            </a:r>
          </a:p>
          <a:p>
            <a:pPr marL="285750" indent="-228600">
              <a:buFont typeface="Arial" panose="020B0604020202020204" pitchFamily="34" charset="0"/>
              <a:buChar char="•"/>
            </a:pPr>
            <a:r>
              <a:rPr lang="en-US" sz="2000">
                <a:solidFill>
                  <a:schemeClr val="bg1"/>
                </a:solidFill>
              </a:rPr>
              <a:t>Ex: Search</a:t>
            </a:r>
          </a:p>
          <a:p>
            <a:pPr indent="-228600">
              <a:buFont typeface="Arial" panose="020B0604020202020204" pitchFamily="34" charset="0"/>
              <a:buChar char="•"/>
            </a:pPr>
            <a:endParaRPr lang="en-US" sz="2000">
              <a:solidFill>
                <a:schemeClr val="bg1"/>
              </a:solidFill>
            </a:endParaRPr>
          </a:p>
        </p:txBody>
      </p:sp>
    </p:spTree>
    <p:extLst>
      <p:ext uri="{BB962C8B-B14F-4D97-AF65-F5344CB8AC3E}">
        <p14:creationId xmlns:p14="http://schemas.microsoft.com/office/powerpoint/2010/main" val="3311536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9DE4B813-E950-4C3C-8CB1-C3717014E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064"/>
            <a:ext cx="12192000" cy="619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110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FE555D-7A1A-4A40-9FDE-6761F80C5CDC}"/>
              </a:ext>
            </a:extLst>
          </p:cNvPr>
          <p:cNvGrpSpPr/>
          <p:nvPr/>
        </p:nvGrpSpPr>
        <p:grpSpPr>
          <a:xfrm>
            <a:off x="0" y="76485"/>
            <a:ext cx="12192000" cy="6503710"/>
            <a:chOff x="198552" y="475017"/>
            <a:chExt cx="11246351" cy="5999262"/>
          </a:xfrm>
        </p:grpSpPr>
        <p:pic>
          <p:nvPicPr>
            <p:cNvPr id="5" name="Picture 4">
              <a:extLst>
                <a:ext uri="{FF2B5EF4-FFF2-40B4-BE49-F238E27FC236}">
                  <a16:creationId xmlns:a16="http://schemas.microsoft.com/office/drawing/2014/main" id="{C7EBB3A7-5DAB-4F65-AF83-73CE5C7A06E9}"/>
                </a:ext>
              </a:extLst>
            </p:cNvPr>
            <p:cNvPicPr>
              <a:picLocks noChangeAspect="1"/>
            </p:cNvPicPr>
            <p:nvPr/>
          </p:nvPicPr>
          <p:blipFill>
            <a:blip r:embed="rId3"/>
            <a:stretch>
              <a:fillRect/>
            </a:stretch>
          </p:blipFill>
          <p:spPr>
            <a:xfrm>
              <a:off x="225422" y="2381492"/>
              <a:ext cx="2669300" cy="1777659"/>
            </a:xfrm>
            <a:prstGeom prst="rect">
              <a:avLst/>
            </a:prstGeom>
          </p:spPr>
        </p:pic>
        <p:grpSp>
          <p:nvGrpSpPr>
            <p:cNvPr id="18" name="Group 17">
              <a:extLst>
                <a:ext uri="{FF2B5EF4-FFF2-40B4-BE49-F238E27FC236}">
                  <a16:creationId xmlns:a16="http://schemas.microsoft.com/office/drawing/2014/main" id="{143E8490-AD73-4A85-9EC2-AC5C21D57314}"/>
                </a:ext>
              </a:extLst>
            </p:cNvPr>
            <p:cNvGrpSpPr/>
            <p:nvPr/>
          </p:nvGrpSpPr>
          <p:grpSpPr>
            <a:xfrm>
              <a:off x="198552" y="4228713"/>
              <a:ext cx="11230861" cy="2245566"/>
              <a:chOff x="198552" y="4228713"/>
              <a:chExt cx="9003845" cy="1800283"/>
            </a:xfrm>
          </p:grpSpPr>
          <p:pic>
            <p:nvPicPr>
              <p:cNvPr id="4" name="Picture 3">
                <a:extLst>
                  <a:ext uri="{FF2B5EF4-FFF2-40B4-BE49-F238E27FC236}">
                    <a16:creationId xmlns:a16="http://schemas.microsoft.com/office/drawing/2014/main" id="{B706CF4B-7B43-4E6A-B55A-3966B9C6719C}"/>
                  </a:ext>
                </a:extLst>
              </p:cNvPr>
              <p:cNvPicPr>
                <a:picLocks noChangeAspect="1"/>
              </p:cNvPicPr>
              <p:nvPr/>
            </p:nvPicPr>
            <p:blipFill>
              <a:blip r:embed="rId4"/>
              <a:stretch>
                <a:fillRect/>
              </a:stretch>
            </p:blipFill>
            <p:spPr>
              <a:xfrm>
                <a:off x="5778943" y="4228713"/>
                <a:ext cx="3423454" cy="1797447"/>
              </a:xfrm>
              <a:prstGeom prst="rect">
                <a:avLst/>
              </a:prstGeom>
            </p:spPr>
          </p:pic>
          <p:pic>
            <p:nvPicPr>
              <p:cNvPr id="6" name="Picture 5">
                <a:extLst>
                  <a:ext uri="{FF2B5EF4-FFF2-40B4-BE49-F238E27FC236}">
                    <a16:creationId xmlns:a16="http://schemas.microsoft.com/office/drawing/2014/main" id="{30A1698A-7918-4B6A-8A22-E661E9CDEB1A}"/>
                  </a:ext>
                </a:extLst>
              </p:cNvPr>
              <p:cNvPicPr>
                <a:picLocks noChangeAspect="1"/>
              </p:cNvPicPr>
              <p:nvPr/>
            </p:nvPicPr>
            <p:blipFill>
              <a:blip r:embed="rId5"/>
              <a:stretch>
                <a:fillRect/>
              </a:stretch>
            </p:blipFill>
            <p:spPr>
              <a:xfrm>
                <a:off x="2988747" y="4228713"/>
                <a:ext cx="2696171" cy="1800283"/>
              </a:xfrm>
              <a:prstGeom prst="rect">
                <a:avLst/>
              </a:prstGeom>
            </p:spPr>
          </p:pic>
          <p:pic>
            <p:nvPicPr>
              <p:cNvPr id="9" name="Picture 8">
                <a:extLst>
                  <a:ext uri="{FF2B5EF4-FFF2-40B4-BE49-F238E27FC236}">
                    <a16:creationId xmlns:a16="http://schemas.microsoft.com/office/drawing/2014/main" id="{90AFF450-D061-4500-985A-D2CDC71951BF}"/>
                  </a:ext>
                </a:extLst>
              </p:cNvPr>
              <p:cNvPicPr>
                <a:picLocks noChangeAspect="1"/>
              </p:cNvPicPr>
              <p:nvPr/>
            </p:nvPicPr>
            <p:blipFill>
              <a:blip r:embed="rId6"/>
              <a:stretch>
                <a:fillRect/>
              </a:stretch>
            </p:blipFill>
            <p:spPr>
              <a:xfrm>
                <a:off x="198552" y="4228713"/>
                <a:ext cx="2696170" cy="1797447"/>
              </a:xfrm>
              <a:prstGeom prst="rect">
                <a:avLst/>
              </a:prstGeom>
            </p:spPr>
          </p:pic>
        </p:grpSp>
        <p:pic>
          <p:nvPicPr>
            <p:cNvPr id="10" name="Picture 9">
              <a:extLst>
                <a:ext uri="{FF2B5EF4-FFF2-40B4-BE49-F238E27FC236}">
                  <a16:creationId xmlns:a16="http://schemas.microsoft.com/office/drawing/2014/main" id="{08562FA9-BF68-464A-8491-92B1A9D4C5FD}"/>
                </a:ext>
              </a:extLst>
            </p:cNvPr>
            <p:cNvPicPr>
              <a:picLocks noChangeAspect="1"/>
            </p:cNvPicPr>
            <p:nvPr/>
          </p:nvPicPr>
          <p:blipFill>
            <a:blip r:embed="rId7"/>
            <a:stretch>
              <a:fillRect/>
            </a:stretch>
          </p:blipFill>
          <p:spPr>
            <a:xfrm>
              <a:off x="2988747" y="2381492"/>
              <a:ext cx="3018420" cy="1767412"/>
            </a:xfrm>
            <a:prstGeom prst="rect">
              <a:avLst/>
            </a:prstGeom>
          </p:spPr>
        </p:pic>
        <p:pic>
          <p:nvPicPr>
            <p:cNvPr id="13" name="Picture 12">
              <a:extLst>
                <a:ext uri="{FF2B5EF4-FFF2-40B4-BE49-F238E27FC236}">
                  <a16:creationId xmlns:a16="http://schemas.microsoft.com/office/drawing/2014/main" id="{BEDF16DD-2F93-4E37-AED4-4CE7336BBAD2}"/>
                </a:ext>
              </a:extLst>
            </p:cNvPr>
            <p:cNvPicPr>
              <a:picLocks noChangeAspect="1"/>
            </p:cNvPicPr>
            <p:nvPr/>
          </p:nvPicPr>
          <p:blipFill>
            <a:blip r:embed="rId8"/>
            <a:stretch>
              <a:fillRect/>
            </a:stretch>
          </p:blipFill>
          <p:spPr>
            <a:xfrm>
              <a:off x="8814217" y="2381493"/>
              <a:ext cx="2630686" cy="1749288"/>
            </a:xfrm>
            <a:prstGeom prst="rect">
              <a:avLst/>
            </a:prstGeom>
          </p:spPr>
        </p:pic>
        <p:pic>
          <p:nvPicPr>
            <p:cNvPr id="14" name="Picture 13">
              <a:extLst>
                <a:ext uri="{FF2B5EF4-FFF2-40B4-BE49-F238E27FC236}">
                  <a16:creationId xmlns:a16="http://schemas.microsoft.com/office/drawing/2014/main" id="{4023EDB8-ED5B-4FF2-BCE2-A3B9336EF827}"/>
                </a:ext>
              </a:extLst>
            </p:cNvPr>
            <p:cNvPicPr>
              <a:picLocks noChangeAspect="1"/>
            </p:cNvPicPr>
            <p:nvPr/>
          </p:nvPicPr>
          <p:blipFill>
            <a:blip r:embed="rId9"/>
            <a:stretch>
              <a:fillRect/>
            </a:stretch>
          </p:blipFill>
          <p:spPr>
            <a:xfrm>
              <a:off x="6093009" y="2381492"/>
              <a:ext cx="2616959" cy="1749289"/>
            </a:xfrm>
            <a:prstGeom prst="rect">
              <a:avLst/>
            </a:prstGeom>
          </p:spPr>
        </p:pic>
        <p:grpSp>
          <p:nvGrpSpPr>
            <p:cNvPr id="17" name="Group 16">
              <a:extLst>
                <a:ext uri="{FF2B5EF4-FFF2-40B4-BE49-F238E27FC236}">
                  <a16:creationId xmlns:a16="http://schemas.microsoft.com/office/drawing/2014/main" id="{ECF36DD5-0599-4671-810B-4363A4B22548}"/>
                </a:ext>
              </a:extLst>
            </p:cNvPr>
            <p:cNvGrpSpPr/>
            <p:nvPr/>
          </p:nvGrpSpPr>
          <p:grpSpPr>
            <a:xfrm>
              <a:off x="233603" y="475017"/>
              <a:ext cx="11211299" cy="1834074"/>
              <a:chOff x="233604" y="532617"/>
              <a:chExt cx="10859196" cy="1776473"/>
            </a:xfrm>
          </p:grpSpPr>
          <p:pic>
            <p:nvPicPr>
              <p:cNvPr id="7" name="Picture 6">
                <a:extLst>
                  <a:ext uri="{FF2B5EF4-FFF2-40B4-BE49-F238E27FC236}">
                    <a16:creationId xmlns:a16="http://schemas.microsoft.com/office/drawing/2014/main" id="{6106388F-4FD3-4B05-A4A0-60304E83CD9B}"/>
                  </a:ext>
                </a:extLst>
              </p:cNvPr>
              <p:cNvPicPr>
                <a:picLocks noChangeAspect="1"/>
              </p:cNvPicPr>
              <p:nvPr/>
            </p:nvPicPr>
            <p:blipFill>
              <a:blip r:embed="rId10"/>
              <a:stretch>
                <a:fillRect/>
              </a:stretch>
            </p:blipFill>
            <p:spPr>
              <a:xfrm>
                <a:off x="233604" y="541679"/>
                <a:ext cx="2669300" cy="1767411"/>
              </a:xfrm>
              <a:prstGeom prst="rect">
                <a:avLst/>
              </a:prstGeom>
            </p:spPr>
          </p:pic>
          <p:pic>
            <p:nvPicPr>
              <p:cNvPr id="11" name="Picture 10">
                <a:extLst>
                  <a:ext uri="{FF2B5EF4-FFF2-40B4-BE49-F238E27FC236}">
                    <a16:creationId xmlns:a16="http://schemas.microsoft.com/office/drawing/2014/main" id="{AA528105-FEA7-4EB5-B673-2843BB31F160}"/>
                  </a:ext>
                </a:extLst>
              </p:cNvPr>
              <p:cNvPicPr>
                <a:picLocks noChangeAspect="1"/>
              </p:cNvPicPr>
              <p:nvPr/>
            </p:nvPicPr>
            <p:blipFill>
              <a:blip r:embed="rId11"/>
              <a:stretch>
                <a:fillRect/>
              </a:stretch>
            </p:blipFill>
            <p:spPr>
              <a:xfrm>
                <a:off x="8465530" y="550741"/>
                <a:ext cx="2627270" cy="1749288"/>
              </a:xfrm>
              <a:prstGeom prst="rect">
                <a:avLst/>
              </a:prstGeom>
            </p:spPr>
          </p:pic>
          <p:pic>
            <p:nvPicPr>
              <p:cNvPr id="12" name="Picture 11">
                <a:extLst>
                  <a:ext uri="{FF2B5EF4-FFF2-40B4-BE49-F238E27FC236}">
                    <a16:creationId xmlns:a16="http://schemas.microsoft.com/office/drawing/2014/main" id="{8CEA89D7-800F-46FA-8B22-167FC6CF3597}"/>
                  </a:ext>
                </a:extLst>
              </p:cNvPr>
              <p:cNvPicPr>
                <a:picLocks noChangeAspect="1"/>
              </p:cNvPicPr>
              <p:nvPr/>
            </p:nvPicPr>
            <p:blipFill>
              <a:blip r:embed="rId12"/>
              <a:stretch>
                <a:fillRect/>
              </a:stretch>
            </p:blipFill>
            <p:spPr>
              <a:xfrm>
                <a:off x="5727138" y="541986"/>
                <a:ext cx="2652549" cy="1759697"/>
              </a:xfrm>
              <a:prstGeom prst="rect">
                <a:avLst/>
              </a:prstGeom>
            </p:spPr>
          </p:pic>
          <p:pic>
            <p:nvPicPr>
              <p:cNvPr id="15" name="Picture 14">
                <a:extLst>
                  <a:ext uri="{FF2B5EF4-FFF2-40B4-BE49-F238E27FC236}">
                    <a16:creationId xmlns:a16="http://schemas.microsoft.com/office/drawing/2014/main" id="{D7708762-F04A-4666-BD3F-A48FDFDDA0A3}"/>
                  </a:ext>
                </a:extLst>
              </p:cNvPr>
              <p:cNvPicPr>
                <a:picLocks noChangeAspect="1"/>
              </p:cNvPicPr>
              <p:nvPr/>
            </p:nvPicPr>
            <p:blipFill>
              <a:blip r:embed="rId13"/>
              <a:stretch>
                <a:fillRect/>
              </a:stretch>
            </p:blipFill>
            <p:spPr>
              <a:xfrm>
                <a:off x="2988747" y="532617"/>
                <a:ext cx="2652549" cy="1767411"/>
              </a:xfrm>
              <a:prstGeom prst="rect">
                <a:avLst/>
              </a:prstGeom>
            </p:spPr>
          </p:pic>
        </p:grpSp>
      </p:grpSp>
      <p:pic>
        <p:nvPicPr>
          <p:cNvPr id="16" name="Picture 15">
            <a:extLst>
              <a:ext uri="{FF2B5EF4-FFF2-40B4-BE49-F238E27FC236}">
                <a16:creationId xmlns:a16="http://schemas.microsoft.com/office/drawing/2014/main" id="{87AFC8F2-8E8F-430F-A220-50A42F70339B}"/>
              </a:ext>
            </a:extLst>
          </p:cNvPr>
          <p:cNvPicPr>
            <a:picLocks noChangeAspect="1"/>
          </p:cNvPicPr>
          <p:nvPr/>
        </p:nvPicPr>
        <p:blipFill>
          <a:blip r:embed="rId14"/>
          <a:stretch>
            <a:fillRect/>
          </a:stretch>
        </p:blipFill>
        <p:spPr>
          <a:xfrm>
            <a:off x="10344150" y="6408870"/>
            <a:ext cx="1847850" cy="449130"/>
          </a:xfrm>
          <a:prstGeom prst="rect">
            <a:avLst/>
          </a:prstGeom>
        </p:spPr>
      </p:pic>
    </p:spTree>
    <p:extLst>
      <p:ext uri="{BB962C8B-B14F-4D97-AF65-F5344CB8AC3E}">
        <p14:creationId xmlns:p14="http://schemas.microsoft.com/office/powerpoint/2010/main" val="2397023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051D64-6146-4F05-86A9-62FD323AA50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Some notes about Optimizations</a:t>
            </a:r>
          </a:p>
        </p:txBody>
      </p:sp>
      <p:sp>
        <p:nvSpPr>
          <p:cNvPr id="3" name="Content Placeholder 2">
            <a:extLst>
              <a:ext uri="{FF2B5EF4-FFF2-40B4-BE49-F238E27FC236}">
                <a16:creationId xmlns:a16="http://schemas.microsoft.com/office/drawing/2014/main" id="{35F161F5-C089-4C31-848E-3FB54AC4EFEF}"/>
              </a:ext>
            </a:extLst>
          </p:cNvPr>
          <p:cNvSpPr>
            <a:spLocks noGrp="1"/>
          </p:cNvSpPr>
          <p:nvPr>
            <p:ph idx="1"/>
          </p:nvPr>
        </p:nvSpPr>
        <p:spPr>
          <a:xfrm>
            <a:off x="4976031" y="963877"/>
            <a:ext cx="6377769" cy="4930246"/>
          </a:xfrm>
        </p:spPr>
        <p:txBody>
          <a:bodyPr anchor="ctr">
            <a:normAutofit/>
          </a:bodyPr>
          <a:lstStyle/>
          <a:p>
            <a:pPr fontAlgn="ctr"/>
            <a:r>
              <a:rPr lang="en-US" sz="2400" dirty="0"/>
              <a:t>Its very hard to change an optimization once you are live</a:t>
            </a:r>
          </a:p>
          <a:p>
            <a:pPr fontAlgn="ctr"/>
            <a:r>
              <a:rPr lang="en-US" sz="2400" dirty="0"/>
              <a:t>What you optimize is a part of product strategy</a:t>
            </a:r>
          </a:p>
          <a:p>
            <a:pPr fontAlgn="ctr"/>
            <a:r>
              <a:rPr lang="en-US" sz="2400" dirty="0"/>
              <a:t>Don’t delegate it!</a:t>
            </a:r>
          </a:p>
          <a:p>
            <a:pPr fontAlgn="ctr"/>
            <a:r>
              <a:rPr lang="en-US" sz="2400" dirty="0"/>
              <a:t>You don’t learn an optimization from data, but from your customers and their pain points.</a:t>
            </a:r>
          </a:p>
          <a:p>
            <a:pPr fontAlgn="ctr"/>
            <a:r>
              <a:rPr lang="en-US" sz="2400" dirty="0"/>
              <a:t>Dedicate time to finding it before you start writing software!</a:t>
            </a:r>
          </a:p>
        </p:txBody>
      </p:sp>
    </p:spTree>
    <p:extLst>
      <p:ext uri="{BB962C8B-B14F-4D97-AF65-F5344CB8AC3E}">
        <p14:creationId xmlns:p14="http://schemas.microsoft.com/office/powerpoint/2010/main" val="32495155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1_Title and Content">
  <a:themeElements>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1_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6908</TotalTime>
  <Words>1798</Words>
  <Application>Microsoft Office PowerPoint</Application>
  <PresentationFormat>Widescreen</PresentationFormat>
  <Paragraphs>223</Paragraphs>
  <Slides>27</Slides>
  <Notes>23</Notes>
  <HiddenSlides>3</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Arial</vt:lpstr>
      <vt:lpstr>Calibri</vt:lpstr>
      <vt:lpstr>Calibri Light</vt:lpstr>
      <vt:lpstr>Gill Sans</vt:lpstr>
      <vt:lpstr>Wingdings</vt:lpstr>
      <vt:lpstr>ヒラギノ角ゴ ProN W3</vt:lpstr>
      <vt:lpstr>ヒラギノ角ゴ ProN W6</vt:lpstr>
      <vt:lpstr>Office Theme</vt:lpstr>
      <vt:lpstr>Default - Title Slide</vt:lpstr>
      <vt:lpstr>Default - 1_Title and Content</vt:lpstr>
      <vt:lpstr>Leadership Principles Toward Effective AI Product Development</vt:lpstr>
      <vt:lpstr>What will we cover today</vt:lpstr>
      <vt:lpstr>A few words about myself</vt:lpstr>
      <vt:lpstr>4 Practices toward a successful AI-Powered Product</vt:lpstr>
      <vt:lpstr>1. Don’t delegate your product strategy</vt:lpstr>
      <vt:lpstr>Optimization versus metrics</vt:lpstr>
      <vt:lpstr>PowerPoint Presentation</vt:lpstr>
      <vt:lpstr>PowerPoint Presentation</vt:lpstr>
      <vt:lpstr>Some notes about Optimizations</vt:lpstr>
      <vt:lpstr>A tale of two Optimizations: Identifying high risk patients</vt:lpstr>
      <vt:lpstr>Examples</vt:lpstr>
      <vt:lpstr>Takeaway</vt:lpstr>
      <vt:lpstr>PowerPoint Presentation</vt:lpstr>
      <vt:lpstr>Some things to know once you start developing</vt:lpstr>
      <vt:lpstr>PowerPoint Presentation</vt:lpstr>
      <vt:lpstr>A Day in the life of a data scientist</vt:lpstr>
      <vt:lpstr>Simplified Data Workflow</vt:lpstr>
      <vt:lpstr>Feedback and the Product Iteration Cycle </vt:lpstr>
      <vt:lpstr>Takeaway</vt:lpstr>
      <vt:lpstr>PowerPoint Presentation</vt:lpstr>
      <vt:lpstr> </vt:lpstr>
      <vt:lpstr>Strategies to overcome cold-starting</vt:lpstr>
      <vt:lpstr>Example: AI Customer Service Agent</vt:lpstr>
      <vt:lpstr>PowerPoint Presentation</vt:lpstr>
      <vt:lpstr>On Agility</vt:lpstr>
      <vt:lpstr>Quick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Lewin (CORTANA)</dc:creator>
  <cp:lastModifiedBy>Shane Lewin (CORTANA METRICS)</cp:lastModifiedBy>
  <cp:revision>42</cp:revision>
  <dcterms:created xsi:type="dcterms:W3CDTF">2017-12-11T01:13:30Z</dcterms:created>
  <dcterms:modified xsi:type="dcterms:W3CDTF">2018-05-02T16:40:01Z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jolewin@microsoft.com</vt:lpwstr>
  </property>
  <property fmtid="{D5CDD505-2E9C-101B-9397-08002B2CF9AE}" pid="5" name="MSIP_Label_f42aa342-8706-4288-bd11-ebb85995028c_SetDate">
    <vt:lpwstr>2017-12-11T05:07:11.2590433Z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